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5"/>
  </p:notesMasterIdLst>
  <p:sldIdLst>
    <p:sldId id="263" r:id="rId2"/>
    <p:sldId id="265" r:id="rId3"/>
    <p:sldId id="264" r:id="rId4"/>
    <p:sldId id="266" r:id="rId5"/>
    <p:sldId id="267" r:id="rId6"/>
    <p:sldId id="270" r:id="rId7"/>
    <p:sldId id="256" r:id="rId8"/>
    <p:sldId id="268" r:id="rId9"/>
    <p:sldId id="259" r:id="rId10"/>
    <p:sldId id="257" r:id="rId11"/>
    <p:sldId id="258" r:id="rId12"/>
    <p:sldId id="269" r:id="rId13"/>
    <p:sldId id="26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027" autoAdjust="0"/>
  </p:normalViewPr>
  <p:slideViewPr>
    <p:cSldViewPr snapToGrid="0">
      <p:cViewPr>
        <p:scale>
          <a:sx n="66" d="100"/>
          <a:sy n="66" d="100"/>
        </p:scale>
        <p:origin x="87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Пропуски за 1 полугодие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Пропущено занятий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8000"/>
                    <a:lumMod val="114000"/>
                  </a:schemeClr>
                </a:gs>
                <a:gs pos="100000">
                  <a:schemeClr val="accent6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Художественное </c:v>
                </c:pt>
                <c:pt idx="1">
                  <c:v>Социально-гуманитарное</c:v>
                </c:pt>
                <c:pt idx="2">
                  <c:v>Физкультурно-спортивное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882</c:v>
                </c:pt>
                <c:pt idx="1">
                  <c:v>1204</c:v>
                </c:pt>
                <c:pt idx="2">
                  <c:v>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F7-471B-A249-C4D25BF2772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 уважительной причине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8000"/>
                    <a:lumMod val="114000"/>
                  </a:schemeClr>
                </a:gs>
                <a:gs pos="100000">
                  <a:schemeClr val="accent5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Художественное </c:v>
                </c:pt>
                <c:pt idx="1">
                  <c:v>Социально-гуманитарное</c:v>
                </c:pt>
                <c:pt idx="2">
                  <c:v>Физкультурно-спортивное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882</c:v>
                </c:pt>
                <c:pt idx="1">
                  <c:v>1204</c:v>
                </c:pt>
                <c:pt idx="2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F7-471B-A249-C4D25BF2772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 уважительной причины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lumMod val="114000"/>
                  </a:schemeClr>
                </a:gs>
                <a:gs pos="100000">
                  <a:schemeClr val="accent4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Художественное </c:v>
                </c:pt>
                <c:pt idx="1">
                  <c:v>Социально-гуманитарное</c:v>
                </c:pt>
                <c:pt idx="2">
                  <c:v>Физкультурно-спортивное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F7-471B-A249-C4D25BF27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702110896"/>
        <c:axId val="702114640"/>
      </c:barChart>
      <c:catAx>
        <c:axId val="70211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2114640"/>
        <c:crosses val="autoZero"/>
        <c:auto val="1"/>
        <c:lblAlgn val="ctr"/>
        <c:lblOffset val="100"/>
        <c:noMultiLvlLbl val="0"/>
      </c:catAx>
      <c:valAx>
        <c:axId val="702114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2110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Пропуски за 2 полугодие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Пропущено занятий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Художественное </c:v>
                </c:pt>
                <c:pt idx="1">
                  <c:v>Социально-гуманитарное</c:v>
                </c:pt>
                <c:pt idx="2">
                  <c:v>Физкультурно-спортивное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234</c:v>
                </c:pt>
                <c:pt idx="1">
                  <c:v>2381</c:v>
                </c:pt>
                <c:pt idx="2">
                  <c:v>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8E-4AE8-993F-54F7AD7ED37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 уважительной причине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lumMod val="114000"/>
                  </a:schemeClr>
                </a:gs>
                <a:gs pos="100000">
                  <a:schemeClr val="accent4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Художественное </c:v>
                </c:pt>
                <c:pt idx="1">
                  <c:v>Социально-гуманитарное</c:v>
                </c:pt>
                <c:pt idx="2">
                  <c:v>Физкультурно-спортивное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72</c:v>
                </c:pt>
                <c:pt idx="1">
                  <c:v>639</c:v>
                </c:pt>
                <c:pt idx="2">
                  <c:v>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8E-4AE8-993F-54F7AD7ED37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 уважительной причины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8000"/>
                    <a:lumMod val="114000"/>
                  </a:schemeClr>
                </a:gs>
                <a:gs pos="100000">
                  <a:schemeClr val="accent6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Художественное </c:v>
                </c:pt>
                <c:pt idx="1">
                  <c:v>Социально-гуманитарное</c:v>
                </c:pt>
                <c:pt idx="2">
                  <c:v>Физкультурно-спортивное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53</c:v>
                </c:pt>
                <c:pt idx="1">
                  <c:v>1742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8E-4AE8-993F-54F7AD7ED3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702109648"/>
        <c:axId val="702112560"/>
      </c:barChart>
      <c:catAx>
        <c:axId val="70210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2112560"/>
        <c:crosses val="autoZero"/>
        <c:auto val="1"/>
        <c:lblAlgn val="ctr"/>
        <c:lblOffset val="100"/>
        <c:noMultiLvlLbl val="0"/>
      </c:catAx>
      <c:valAx>
        <c:axId val="702112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2109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/>
              <a:t>Количество обучающихся, прошедших </a:t>
            </a:r>
            <a:r>
              <a:rPr lang="ru-RU" sz="1800" dirty="0" smtClean="0"/>
              <a:t>аттестацию по направленности</a:t>
            </a:r>
            <a:r>
              <a:rPr lang="ru-RU" sz="1800" baseline="0" dirty="0" smtClean="0"/>
              <a:t> программ за 2 полугодие</a:t>
            </a:r>
            <a:endParaRPr lang="ru-RU" sz="1800" dirty="0"/>
          </a:p>
        </c:rich>
      </c:tx>
      <c:layout>
        <c:manualLayout>
          <c:xMode val="edge"/>
          <c:yMode val="edge"/>
          <c:x val="0.12988314112029856"/>
          <c:y val="1.61396586997752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обучающихся, прошедших аттестацию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371-4967-B5E5-DCCD571B0A8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371-4967-B5E5-DCCD571B0A81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371-4967-B5E5-DCCD571B0A8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Художественное </c:v>
                </c:pt>
                <c:pt idx="1">
                  <c:v>Социально-гуманитарное</c:v>
                </c:pt>
                <c:pt idx="2">
                  <c:v>Физкультурно-спортивное 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137</c:v>
                </c:pt>
                <c:pt idx="1">
                  <c:v>83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0F-4DC9-B3EA-BDD580CE805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 dirty="0" smtClean="0">
                <a:effectLst/>
              </a:rPr>
              <a:t>Количество обучающихся, прошедших аттестацию по направленности программ за 1 полугодие</a:t>
            </a:r>
            <a:endParaRPr lang="ru-RU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9192010727928605"/>
          <c:y val="0.19201179921187256"/>
          <c:w val="0.62439524090826859"/>
          <c:h val="0.7108071044040905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обучающихся, прошедших аттестацию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D13-4823-820B-30922FE2F397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D13-4823-820B-30922FE2F397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D13-4823-820B-30922FE2F3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Художественное </c:v>
                </c:pt>
                <c:pt idx="1">
                  <c:v>Социально-гуманитарное</c:v>
                </c:pt>
                <c:pt idx="2">
                  <c:v>Физкультурно-спортивное 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155</c:v>
                </c:pt>
                <c:pt idx="1">
                  <c:v>80</c:v>
                </c:pt>
                <c:pt idx="2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EB-487F-AEF2-FDDBFC421B7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1 полугодие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93C-4448-8DC7-BD2CC812BA45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93C-4448-8DC7-BD2CC812BA45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93C-4448-8DC7-BD2CC812BA4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254</c:v>
                </c:pt>
                <c:pt idx="1">
                  <c:v>77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D7-48A2-B35B-42D5B9909D8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 полугодие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E03-435A-B550-FD7FB392994C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E03-435A-B550-FD7FB392994C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E03-435A-B550-FD7FB392994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264</c:v>
                </c:pt>
                <c:pt idx="1">
                  <c:v>74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C5-47EF-8C5C-19043C5872C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60C99-A34A-4C96-A4CE-BD0976799B00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5E3FB-0DA9-4AB7-97EF-B79A5587F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549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5E3FB-0DA9-4AB7-97EF-B79A5587FCA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60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CD06-32BA-4EE8-A3B0-024153997DF1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E0F4-4FA6-47B0-A87B-2F714233B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249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CD06-32BA-4EE8-A3B0-024153997DF1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E0F4-4FA6-47B0-A87B-2F714233B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993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CD06-32BA-4EE8-A3B0-024153997DF1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E0F4-4FA6-47B0-A87B-2F714233B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825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CD06-32BA-4EE8-A3B0-024153997DF1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E0F4-4FA6-47B0-A87B-2F714233B54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9343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CD06-32BA-4EE8-A3B0-024153997DF1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E0F4-4FA6-47B0-A87B-2F714233B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780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CD06-32BA-4EE8-A3B0-024153997DF1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E0F4-4FA6-47B0-A87B-2F714233B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206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CD06-32BA-4EE8-A3B0-024153997DF1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E0F4-4FA6-47B0-A87B-2F714233B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175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CD06-32BA-4EE8-A3B0-024153997DF1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E0F4-4FA6-47B0-A87B-2F714233B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737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CD06-32BA-4EE8-A3B0-024153997DF1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E0F4-4FA6-47B0-A87B-2F714233B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861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CD06-32BA-4EE8-A3B0-024153997DF1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E0F4-4FA6-47B0-A87B-2F714233B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99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CD06-32BA-4EE8-A3B0-024153997DF1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E0F4-4FA6-47B0-A87B-2F714233B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829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CD06-32BA-4EE8-A3B0-024153997DF1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E0F4-4FA6-47B0-A87B-2F714233B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640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CD06-32BA-4EE8-A3B0-024153997DF1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E0F4-4FA6-47B0-A87B-2F714233B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65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CD06-32BA-4EE8-A3B0-024153997DF1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E0F4-4FA6-47B0-A87B-2F714233B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128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CD06-32BA-4EE8-A3B0-024153997DF1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E0F4-4FA6-47B0-A87B-2F714233B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937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CD06-32BA-4EE8-A3B0-024153997DF1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E0F4-4FA6-47B0-A87B-2F714233B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211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CD06-32BA-4EE8-A3B0-024153997DF1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E0F4-4FA6-47B0-A87B-2F714233B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43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D23CD06-32BA-4EE8-A3B0-024153997DF1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BE0F4-4FA6-47B0-A87B-2F714233B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4504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3445" y="1617808"/>
            <a:ext cx="6470822" cy="2847632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Природа так обо всем позаботилась, что повсюду ты находишь, чему учиться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5777" y="5607939"/>
            <a:ext cx="57706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Леонардо да Винчи — итальянский художник, учёный, изобретатель, «универсальный» гений эпохи Возрождения.</a:t>
            </a:r>
            <a:endParaRPr lang="ru-RU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148" y="126967"/>
            <a:ext cx="4119864" cy="548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086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854157136"/>
              </p:ext>
            </p:extLst>
          </p:nvPr>
        </p:nvGraphicFramePr>
        <p:xfrm>
          <a:off x="6052458" y="454629"/>
          <a:ext cx="6139542" cy="5508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624991918"/>
              </p:ext>
            </p:extLst>
          </p:nvPr>
        </p:nvGraphicFramePr>
        <p:xfrm>
          <a:off x="0" y="454629"/>
          <a:ext cx="5892801" cy="5508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491494" y="6048336"/>
            <a:ext cx="32614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детей (332)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84514" y="6052304"/>
            <a:ext cx="3323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детей (313)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73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14" y="149905"/>
            <a:ext cx="11669486" cy="1325563"/>
          </a:xfrm>
        </p:spPr>
        <p:txBody>
          <a:bodyPr/>
          <a:lstStyle/>
          <a:p>
            <a:pPr algn="ctr"/>
            <a:r>
              <a:rPr lang="ru-RU" dirty="0"/>
              <a:t>Результаты промежуточной аттестации за </a:t>
            </a:r>
            <a:r>
              <a:rPr lang="ru-RU" dirty="0" smtClean="0"/>
              <a:t> два полугодие </a:t>
            </a:r>
            <a:r>
              <a:rPr lang="ru-RU" dirty="0"/>
              <a:t>2023-2024 учебного года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257288679"/>
              </p:ext>
            </p:extLst>
          </p:nvPr>
        </p:nvGraphicFramePr>
        <p:xfrm>
          <a:off x="377371" y="1475468"/>
          <a:ext cx="5457372" cy="4286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562799942"/>
              </p:ext>
            </p:extLst>
          </p:nvPr>
        </p:nvGraphicFramePr>
        <p:xfrm>
          <a:off x="6096000" y="1475469"/>
          <a:ext cx="6096000" cy="4286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8521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6340" y="264033"/>
            <a:ext cx="9404723" cy="1400530"/>
          </a:xfrm>
        </p:spPr>
        <p:txBody>
          <a:bodyPr/>
          <a:lstStyle/>
          <a:p>
            <a:pPr algn="ctr"/>
            <a:r>
              <a:rPr lang="ru-RU" b="1" dirty="0"/>
              <a:t>Все у меня в руках</a:t>
            </a:r>
            <a:r>
              <a:rPr lang="ru-RU" b="1" dirty="0" smtClean="0"/>
              <a:t>!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357" y="1664563"/>
            <a:ext cx="632361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</a:rPr>
              <a:t>Большой </a:t>
            </a:r>
            <a:r>
              <a:rPr lang="ru-RU" sz="2800" b="1" dirty="0">
                <a:latin typeface="Times New Roman" panose="02020603050405020304" pitchFamily="18" charset="0"/>
              </a:rPr>
              <a:t>палец – </a:t>
            </a:r>
            <a:r>
              <a:rPr lang="ru-RU" sz="2800" b="1" dirty="0" smtClean="0">
                <a:latin typeface="Times New Roman" panose="02020603050405020304" pitchFamily="18" charset="0"/>
              </a:rPr>
              <a:t>«Над </a:t>
            </a:r>
            <a:r>
              <a:rPr lang="ru-RU" sz="2800" b="1" dirty="0">
                <a:latin typeface="Times New Roman" panose="02020603050405020304" pitchFamily="18" charset="0"/>
              </a:rPr>
              <a:t>этой темой я хотел(а) бы еще </a:t>
            </a:r>
            <a:r>
              <a:rPr lang="ru-RU" sz="2800" b="1" dirty="0" smtClean="0">
                <a:latin typeface="Times New Roman" panose="02020603050405020304" pitchFamily="18" charset="0"/>
              </a:rPr>
              <a:t>поработать».</a:t>
            </a:r>
          </a:p>
          <a:p>
            <a:r>
              <a:rPr lang="ru-RU" sz="2800" b="1" dirty="0" smtClean="0">
                <a:latin typeface="Times New Roman" panose="02020603050405020304" pitchFamily="18" charset="0"/>
              </a:rPr>
              <a:t>Указательный </a:t>
            </a:r>
            <a:r>
              <a:rPr lang="ru-RU" sz="2800" b="1" dirty="0">
                <a:latin typeface="Times New Roman" panose="02020603050405020304" pitchFamily="18" charset="0"/>
              </a:rPr>
              <a:t>– </a:t>
            </a:r>
            <a:r>
              <a:rPr lang="ru-RU" sz="2800" b="1" dirty="0" smtClean="0">
                <a:latin typeface="Times New Roman" panose="02020603050405020304" pitchFamily="18" charset="0"/>
              </a:rPr>
              <a:t>«Здесь </a:t>
            </a:r>
            <a:r>
              <a:rPr lang="ru-RU" sz="2800" b="1" dirty="0">
                <a:latin typeface="Times New Roman" panose="02020603050405020304" pitchFamily="18" charset="0"/>
              </a:rPr>
              <a:t>мне были даны конкретные </a:t>
            </a:r>
            <a:r>
              <a:rPr lang="ru-RU" sz="2800" b="1" dirty="0" smtClean="0">
                <a:latin typeface="Times New Roman" panose="02020603050405020304" pitchFamily="18" charset="0"/>
              </a:rPr>
              <a:t>указания».</a:t>
            </a:r>
          </a:p>
          <a:p>
            <a:r>
              <a:rPr lang="ru-RU" sz="2800" b="1" dirty="0">
                <a:latin typeface="Times New Roman" panose="02020603050405020304" pitchFamily="18" charset="0"/>
              </a:rPr>
              <a:t>С</a:t>
            </a:r>
            <a:r>
              <a:rPr lang="ru-RU" sz="2800" b="1" dirty="0" smtClean="0">
                <a:latin typeface="Times New Roman" panose="02020603050405020304" pitchFamily="18" charset="0"/>
              </a:rPr>
              <a:t>редний </a:t>
            </a:r>
            <a:r>
              <a:rPr lang="ru-RU" sz="2800" b="1" dirty="0">
                <a:latin typeface="Times New Roman" panose="02020603050405020304" pitchFamily="18" charset="0"/>
              </a:rPr>
              <a:t>– </a:t>
            </a:r>
            <a:r>
              <a:rPr lang="ru-RU" sz="2800" b="1" dirty="0" smtClean="0">
                <a:latin typeface="Times New Roman" panose="02020603050405020304" pitchFamily="18" charset="0"/>
              </a:rPr>
              <a:t>«Мне </a:t>
            </a:r>
            <a:r>
              <a:rPr lang="ru-RU" sz="2800" b="1" dirty="0">
                <a:latin typeface="Times New Roman" panose="02020603050405020304" pitchFamily="18" charset="0"/>
              </a:rPr>
              <a:t>здесь совсем не </a:t>
            </a:r>
            <a:r>
              <a:rPr lang="ru-RU" sz="2800" b="1" dirty="0" smtClean="0">
                <a:latin typeface="Times New Roman" panose="02020603050405020304" pitchFamily="18" charset="0"/>
              </a:rPr>
              <a:t>понравилось»</a:t>
            </a:r>
          </a:p>
          <a:p>
            <a:r>
              <a:rPr lang="ru-RU" sz="2800" b="1" dirty="0" smtClean="0">
                <a:latin typeface="Times New Roman" panose="02020603050405020304" pitchFamily="18" charset="0"/>
              </a:rPr>
              <a:t>Безымянный </a:t>
            </a:r>
            <a:r>
              <a:rPr lang="ru-RU" sz="2800" b="1" dirty="0">
                <a:latin typeface="Times New Roman" panose="02020603050405020304" pitchFamily="18" charset="0"/>
              </a:rPr>
              <a:t>– </a:t>
            </a:r>
            <a:r>
              <a:rPr lang="ru-RU" sz="2800" b="1" dirty="0" smtClean="0">
                <a:latin typeface="Times New Roman" panose="02020603050405020304" pitchFamily="18" charset="0"/>
              </a:rPr>
              <a:t>«Психологическая атмосфера».</a:t>
            </a:r>
          </a:p>
          <a:p>
            <a:r>
              <a:rPr lang="ru-RU" sz="2800" b="1" dirty="0">
                <a:latin typeface="Times New Roman" panose="02020603050405020304" pitchFamily="18" charset="0"/>
              </a:rPr>
              <a:t>М</a:t>
            </a:r>
            <a:r>
              <a:rPr lang="ru-RU" sz="2800" b="1" dirty="0" smtClean="0">
                <a:latin typeface="Times New Roman" panose="02020603050405020304" pitchFamily="18" charset="0"/>
              </a:rPr>
              <a:t>изинец </a:t>
            </a:r>
            <a:r>
              <a:rPr lang="ru-RU" sz="2800" b="1" dirty="0">
                <a:latin typeface="Times New Roman" panose="02020603050405020304" pitchFamily="18" charset="0"/>
              </a:rPr>
              <a:t>– </a:t>
            </a:r>
            <a:r>
              <a:rPr lang="ru-RU" sz="2800" b="1" dirty="0" smtClean="0">
                <a:latin typeface="Times New Roman" panose="02020603050405020304" pitchFamily="18" charset="0"/>
              </a:rPr>
              <a:t>«Мне </a:t>
            </a:r>
            <a:r>
              <a:rPr lang="ru-RU" sz="2800" b="1" dirty="0">
                <a:latin typeface="Times New Roman" panose="02020603050405020304" pitchFamily="18" charset="0"/>
              </a:rPr>
              <a:t>здесь не хватало</a:t>
            </a:r>
            <a:r>
              <a:rPr lang="ru-RU" sz="2800" b="1" dirty="0" smtClean="0">
                <a:latin typeface="Times New Roman" panose="02020603050405020304" pitchFamily="18" charset="0"/>
              </a:rPr>
              <a:t>…».</a:t>
            </a:r>
            <a:endParaRPr lang="ru-RU" sz="2800" b="1" dirty="0"/>
          </a:p>
        </p:txBody>
      </p:sp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730" y="638801"/>
            <a:ext cx="4362707" cy="602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17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6058" y="2665874"/>
            <a:ext cx="10515600" cy="1325563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470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859" y="2546213"/>
            <a:ext cx="11096710" cy="1400530"/>
          </a:xfrm>
        </p:spPr>
        <p:txBody>
          <a:bodyPr/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Итоги, достижения, перспективы» 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ориентация деятельности педагогического коллектива МБУ ДО «КРДДТ» на совершенствование образовательного процесса в 2024-2025 учебном году.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240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2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7516" y="255010"/>
            <a:ext cx="9404723" cy="1400530"/>
          </a:xfrm>
        </p:spPr>
        <p:txBody>
          <a:bodyPr/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Повестка педагогического совета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0286" y="1220112"/>
            <a:ext cx="11640456" cy="417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1.«Анализ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методической работы за 2023-2024 учебный год» - заместитель директора по УВР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Дульзон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М.А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186690" algn="just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2.«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Новые места» - методист МОЦ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Тайдынова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Е.В.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186690" algn="just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3.«Анализ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воспитательной работы за 2023-2024 учебный год» - заместитель директора по УВР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Дульзон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М.А.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indent="-179705" algn="just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4.«Итоги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аттестации детских объединений за 2023-2024 учебный год» - заместитель директора по УВР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Тайдонова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А.А.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186690" algn="just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5.Рефлексия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«Всё у меня в руках!» -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Тайдонова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А.А.</a:t>
            </a:r>
            <a:endParaRPr lang="ru-RU" sz="4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557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0" y="2716946"/>
            <a:ext cx="9404723" cy="1400530"/>
          </a:xfrm>
        </p:spPr>
        <p:txBody>
          <a:bodyPr/>
          <a:lstStyle/>
          <a:p>
            <a:pPr algn="ctr"/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методической работы за 2023-2024 учебный год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240461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9271" y="4429803"/>
            <a:ext cx="7213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Выступает заместитель директора по УВР- </a:t>
            </a:r>
            <a:r>
              <a:rPr lang="ru-RU" b="1" dirty="0" err="1" smtClean="0"/>
              <a:t>Дульзон</a:t>
            </a:r>
            <a:r>
              <a:rPr lang="ru-RU" b="1" dirty="0" smtClean="0"/>
              <a:t> М.А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9015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3637" y="2749995"/>
            <a:ext cx="9404723" cy="1400530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Новые места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240461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939837" y="4150525"/>
            <a:ext cx="515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18669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84761" y="4126569"/>
            <a:ext cx="7213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Выступает </a:t>
            </a:r>
            <a:r>
              <a:rPr lang="ru-RU" b="1" dirty="0"/>
              <a:t>методист МОЦ </a:t>
            </a:r>
            <a:r>
              <a:rPr lang="ru-RU" b="1" dirty="0" err="1"/>
              <a:t>Тайдынова</a:t>
            </a:r>
            <a:r>
              <a:rPr lang="ru-RU" b="1" dirty="0"/>
              <a:t> Е.В</a:t>
            </a:r>
          </a:p>
        </p:txBody>
      </p:sp>
    </p:spTree>
    <p:extLst>
      <p:ext uri="{BB962C8B-B14F-4D97-AF65-F5344CB8AC3E}">
        <p14:creationId xmlns:p14="http://schemas.microsoft.com/office/powerpoint/2010/main" val="3273722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53716" cy="691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809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4861" y="2766630"/>
            <a:ext cx="9495775" cy="13592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Итоги аттестации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детских объединений за 2023-2024 учебный год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24046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34575" y="4303271"/>
            <a:ext cx="7216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Выступает заместитель директора по УВР- </a:t>
            </a:r>
            <a:r>
              <a:rPr lang="ru-RU" b="1" dirty="0" err="1" smtClean="0"/>
              <a:t>Тайдонова</a:t>
            </a:r>
            <a:r>
              <a:rPr lang="ru-RU" b="1" dirty="0" smtClean="0"/>
              <a:t> А.А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5863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0166" y="2789518"/>
            <a:ext cx="9404723" cy="1400530"/>
          </a:xfrm>
        </p:spPr>
        <p:txBody>
          <a:bodyPr/>
          <a:lstStyle/>
          <a:p>
            <a:pPr algn="ctr"/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воспитательной работы за 2023-2024 учебный год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240461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15729" y="4357232"/>
            <a:ext cx="7213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Выступает заместитель директора по УВР- </a:t>
            </a:r>
            <a:r>
              <a:rPr lang="ru-RU" b="1" dirty="0" err="1" smtClean="0"/>
              <a:t>Дульзон</a:t>
            </a:r>
            <a:r>
              <a:rPr lang="ru-RU" b="1" dirty="0" smtClean="0"/>
              <a:t> М.А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45628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949810866"/>
              </p:ext>
            </p:extLst>
          </p:nvPr>
        </p:nvGraphicFramePr>
        <p:xfrm>
          <a:off x="145143" y="217714"/>
          <a:ext cx="5921828" cy="632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291187093"/>
              </p:ext>
            </p:extLst>
          </p:nvPr>
        </p:nvGraphicFramePr>
        <p:xfrm>
          <a:off x="6066971" y="217713"/>
          <a:ext cx="6125029" cy="632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1581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174</TotalTime>
  <Words>313</Words>
  <Application>Microsoft Office PowerPoint</Application>
  <PresentationFormat>Широкоэкранный</PresentationFormat>
  <Paragraphs>35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 3</vt:lpstr>
      <vt:lpstr>Ион</vt:lpstr>
      <vt:lpstr>Природа так обо всем позаботилась, что повсюду ты находишь, чему учиться.</vt:lpstr>
      <vt:lpstr>        «Итоги, достижения, перспективы»   Цель: ориентация деятельности педагогического коллектива МБУ ДО «КРДДТ» на совершенствование образовательного процесса в 2024-2025 учебном году.  </vt:lpstr>
      <vt:lpstr>Повестка педагогического совета</vt:lpstr>
      <vt:lpstr>Анализ методической работы за 2023-2024 учебный год</vt:lpstr>
      <vt:lpstr>Новые места</vt:lpstr>
      <vt:lpstr>Презентация PowerPoint</vt:lpstr>
      <vt:lpstr>Итоги аттестации детских объединений за 2023-2024 учебный год  </vt:lpstr>
      <vt:lpstr>Анализ воспитательной работы за 2023-2024 учебный год</vt:lpstr>
      <vt:lpstr>Презентация PowerPoint</vt:lpstr>
      <vt:lpstr>Презентация PowerPoint</vt:lpstr>
      <vt:lpstr>Результаты промежуточной аттестации за  два полугодие 2023-2024 учебного года</vt:lpstr>
      <vt:lpstr>Все у меня в руках!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аттестации детских объединений за 2023-2024 учебный год  </dc:title>
  <dc:creator>Завуч</dc:creator>
  <cp:lastModifiedBy>Завуч</cp:lastModifiedBy>
  <cp:revision>16</cp:revision>
  <dcterms:created xsi:type="dcterms:W3CDTF">2024-06-11T06:01:26Z</dcterms:created>
  <dcterms:modified xsi:type="dcterms:W3CDTF">2024-06-21T06:46:08Z</dcterms:modified>
</cp:coreProperties>
</file>