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44824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Constantia" panose="02030602050306030303" pitchFamily="18" charset="0"/>
              </a:rPr>
              <a:t>«</a:t>
            </a:r>
            <a:r>
              <a:rPr lang="ru-RU" sz="4400" dirty="0">
                <a:latin typeface="Constantia" panose="02030602050306030303" pitchFamily="18" charset="0"/>
              </a:rPr>
              <a:t>Профессиональное развитие педагогов в системе дополнительного образования МБУ ДО «КРДДТ»</a:t>
            </a:r>
          </a:p>
        </p:txBody>
      </p:sp>
    </p:spTree>
    <p:extLst>
      <p:ext uri="{BB962C8B-B14F-4D97-AF65-F5344CB8AC3E}">
        <p14:creationId xmlns:p14="http://schemas.microsoft.com/office/powerpoint/2010/main" val="35029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539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" indent="-15875" algn="just">
              <a:lnSpc>
                <a:spcPct val="114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Це</a:t>
            </a:r>
            <a:r>
              <a:rPr lang="ru-RU" sz="2400" b="1" i="1" spc="5" dirty="0">
                <a:solidFill>
                  <a:srgbClr val="000000"/>
                </a:solidFill>
                <a:latin typeface="Times New Roman"/>
                <a:ea typeface="Times New Roman"/>
              </a:rPr>
              <a:t>л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ь:</a:t>
            </a:r>
            <a:r>
              <a:rPr lang="ru-RU" sz="2400" b="1" i="1" spc="36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дание</a:t>
            </a:r>
            <a:r>
              <a:rPr lang="ru-RU" sz="2400" spc="3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л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ви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й</a:t>
            </a:r>
            <a:r>
              <a:rPr lang="ru-RU" sz="2400" spc="33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ля</a:t>
            </a:r>
            <a:r>
              <a:rPr lang="ru-RU" sz="2400" spc="3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ста</a:t>
            </a:r>
            <a:r>
              <a:rPr lang="ru-RU" sz="2400" spc="29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сс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ал</a:t>
            </a:r>
            <a:r>
              <a:rPr lang="ru-RU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ь</a:t>
            </a:r>
            <a:r>
              <a:rPr lang="ru-R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ых</a:t>
            </a:r>
            <a:r>
              <a:rPr lang="ru-RU" sz="2400" spc="36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ете</a:t>
            </a:r>
            <a:r>
              <a:rPr lang="ru-RU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стей</a:t>
            </a:r>
            <a:r>
              <a:rPr lang="ru-RU" sz="2400" spc="30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400" spc="32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он</a:t>
            </a:r>
            <a:r>
              <a:rPr lang="ru-RU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 раз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ви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я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 п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ов дополнительного образования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МБУ ДО «КРДДТ»</a:t>
            </a:r>
            <a:r>
              <a:rPr lang="ru-RU" sz="2400" spc="31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>
              <a:latin typeface="Calibri"/>
              <a:ea typeface="Calibri"/>
            </a:endParaRPr>
          </a:p>
          <a:p>
            <a:pPr marR="1270" indent="344170" algn="just">
              <a:lnSpc>
                <a:spcPct val="114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b="1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адачи:</a:t>
            </a:r>
            <a:endParaRPr lang="ru-RU" sz="1400" dirty="0">
              <a:latin typeface="Calibri"/>
              <a:ea typeface="Calibri"/>
            </a:endParaRPr>
          </a:p>
          <a:p>
            <a:pPr marR="1270" algn="just">
              <a:lnSpc>
                <a:spcPct val="107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	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ер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енс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системы р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ы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ы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ю</a:t>
            </a:r>
            <a:r>
              <a:rPr lang="ru-RU" spc="3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сс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ль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ых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30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петент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ей педагогов дополнительного образования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400" dirty="0">
              <a:latin typeface="Calibri"/>
              <a:ea typeface="Calibri"/>
            </a:endParaRPr>
          </a:p>
          <a:p>
            <a:pPr marR="1270" indent="179705" algn="just">
              <a:lnSpc>
                <a:spcPct val="114000"/>
              </a:lnSpc>
              <a:spcBef>
                <a:spcPts val="205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	Выя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лен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ие</a:t>
            </a:r>
            <a:r>
              <a:rPr lang="ru-RU" spc="15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16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распр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стр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нение</a:t>
            </a:r>
            <a:r>
              <a:rPr lang="ru-RU" spc="15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еск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5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2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та,</a:t>
            </a:r>
            <a:r>
              <a:rPr lang="ru-RU" spc="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бс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ю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щ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8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ы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ю</a:t>
            </a:r>
            <a:r>
              <a:rPr lang="ru-RU" spc="17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ка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че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ства</a:t>
            </a:r>
            <a:r>
              <a:rPr lang="ru-RU" spc="17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3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ител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ь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7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2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ия</a:t>
            </a:r>
            <a:r>
              <a:rPr lang="ru-RU" spc="15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рез участие педагогов в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pc="-45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ах профессионального мастерства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ах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ал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ях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ац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-20" dirty="0">
                <a:solidFill>
                  <a:srgbClr val="000000"/>
                </a:solidFill>
                <a:latin typeface="Times New Roman"/>
                <a:ea typeface="Times New Roman"/>
              </a:rPr>
              <a:t>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еятель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сти;</a:t>
            </a:r>
            <a:endParaRPr lang="ru-RU" sz="1400" dirty="0">
              <a:latin typeface="Calibri"/>
              <a:ea typeface="Calibri"/>
            </a:endParaRPr>
          </a:p>
          <a:p>
            <a:pPr marR="127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	Ор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из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он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3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иче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ск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3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бе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спеч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естации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 и повышения квалификации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гов дополнительного образования МБУ ДО «КРДДТ»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400" dirty="0">
              <a:latin typeface="Calibri"/>
              <a:ea typeface="Calibri"/>
            </a:endParaRPr>
          </a:p>
          <a:p>
            <a:pPr marR="1270" indent="179705" algn="just">
              <a:lnSpc>
                <a:spcPct val="114000"/>
              </a:lnSpc>
              <a:spcBef>
                <a:spcPts val="5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	Разработка и о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2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22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дополнительных общеобразовательных общеразвивающих программ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400" dirty="0">
              <a:latin typeface="Calibri"/>
              <a:ea typeface="Calibri"/>
            </a:endParaRPr>
          </a:p>
          <a:p>
            <a:pPr marR="1270" algn="just">
              <a:lnSpc>
                <a:spcPct val="107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	Пр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ен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ал</a:t>
            </a:r>
            <a:r>
              <a:rPr lang="ru-RU" spc="-15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рез</a:t>
            </a:r>
            <a:r>
              <a:rPr lang="ru-RU" spc="-40" dirty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льтати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 методической работы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да</a:t>
            </a:r>
            <a:r>
              <a:rPr lang="ru-RU" spc="-1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pc="5" dirty="0">
                <a:solidFill>
                  <a:srgbClr val="000000"/>
                </a:solidFill>
                <a:latin typeface="Times New Roman"/>
                <a:ea typeface="Times New Roman"/>
              </a:rPr>
              <a:t>в дополнительного образования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400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26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75493"/>
              </p:ext>
            </p:extLst>
          </p:nvPr>
        </p:nvGraphicFramePr>
        <p:xfrm>
          <a:off x="251520" y="476672"/>
          <a:ext cx="8712968" cy="6290426"/>
        </p:xfrm>
        <a:graphic>
          <a:graphicData uri="http://schemas.openxmlformats.org/drawingml/2006/table">
            <a:tbl>
              <a:tblPr firstRow="1" firstCol="1" bandRow="1"/>
              <a:tblGrid>
                <a:gridCol w="481024"/>
                <a:gridCol w="5156918"/>
                <a:gridCol w="1247726"/>
                <a:gridCol w="1827300"/>
              </a:tblGrid>
              <a:tr h="165591">
                <a:tc>
                  <a:txBody>
                    <a:bodyPr/>
                    <a:lstStyle/>
                    <a:p>
                      <a:pPr marL="18288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9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2600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000" b="1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авл</a:t>
                      </a:r>
                      <a:r>
                        <a:rPr lang="ru-RU" sz="1000" b="1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000" b="1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9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831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</a:t>
                      </a:r>
                      <a:r>
                        <a:rPr lang="ru-RU" sz="1000" b="1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9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0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</a:t>
                      </a:r>
                      <a:r>
                        <a:rPr lang="ru-RU" sz="1000" b="1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b="1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венный</a:t>
                      </a:r>
                      <a:endParaRPr lang="ru-RU" sz="9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1950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Утверждение плана проведения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для ПДО с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ц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елью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ия профессионального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астер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ов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Сентябрь 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0070" marR="187325" indent="-46609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дич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педагогов дополнительного образования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течении года 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ткр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занят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  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</a:t>
                      </a:r>
                      <a:r>
                        <a:rPr lang="ru-RU" sz="1200" spc="3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ов ПДО 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сентя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рь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58356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ПДО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Сентя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рь 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marR="187325" indent="-2032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«КРДДТ», педагоги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Участие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ов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 профессионального мастерства на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зл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ых</a:t>
                      </a:r>
                      <a:r>
                        <a:rPr lang="ru-RU" sz="12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ях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лану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marR="187325" indent="-2032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«КРДДТ», педагоги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ик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 пе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ог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еск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ов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870" marR="99695" indent="-222250">
                        <a:lnSpc>
                          <a:spcPct val="99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етс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ик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indent="-20320" algn="ctr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054735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щ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 и 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ере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 пе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иче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ыта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8340" marR="187325" indent="-46609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дире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Р,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льтат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щ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 ПДО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marR="187325" indent="-20320" algn="ctr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щ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2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 занят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ПДО 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134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дич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ол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ых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пец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ь п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1200" spc="-4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вш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ту</a:t>
                      </a:r>
                      <a:r>
                        <a:rPr lang="ru-RU" sz="1200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иче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г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marR="18732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ттестац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</a:t>
                      </a:r>
                      <a:r>
                        <a:rPr lang="ru-RU" sz="12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ов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870" marR="99695" indent="-22225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етс</a:t>
                      </a:r>
                      <a:r>
                        <a:rPr lang="ru-RU" sz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ик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200" spc="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ет</a:t>
                      </a:r>
                      <a:r>
                        <a:rPr lang="ru-RU" sz="1200" spc="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иче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ой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оты 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20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нь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 МБУ ДО «КРДДТ»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93827" y="-12522"/>
            <a:ext cx="2998642" cy="67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План методической работы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onstantia" panose="02030602050306030303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5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00042"/>
              </p:ext>
            </p:extLst>
          </p:nvPr>
        </p:nvGraphicFramePr>
        <p:xfrm>
          <a:off x="395536" y="1268760"/>
          <a:ext cx="8496944" cy="3459088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4642988"/>
                <a:gridCol w="1470912"/>
                <a:gridCol w="1878988"/>
              </a:tblGrid>
              <a:tr h="340960"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269"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«Наставничество в дополнительном образовании как эффективный ресурс личностного роста педагога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Октябрь, 2023г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педагоги МБУ ДО «КРДДТ»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139"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«Методический продукт педагога дополнительного образования как показатель профессионального мастерства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Март, 2023 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Администрация, педагоги МБУ ДО «КРДДТ»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83" marR="46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574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286</Words>
  <Application>Microsoft Office PowerPoint</Application>
  <PresentationFormat>Экран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Мой компьютер</dc:creator>
  <cp:lastModifiedBy>Пользователь</cp:lastModifiedBy>
  <cp:revision>2</cp:revision>
  <dcterms:created xsi:type="dcterms:W3CDTF">2023-09-11T02:16:01Z</dcterms:created>
  <dcterms:modified xsi:type="dcterms:W3CDTF">2023-09-11T02:27:19Z</dcterms:modified>
</cp:coreProperties>
</file>