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7" r:id="rId4"/>
    <p:sldId id="268" r:id="rId5"/>
    <p:sldId id="269" r:id="rId6"/>
    <p:sldId id="270" r:id="rId7"/>
    <p:sldId id="271" r:id="rId8"/>
    <p:sldId id="273" r:id="rId9"/>
    <p:sldId id="276" r:id="rId10"/>
    <p:sldId id="280" r:id="rId11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CC39-4B81-486C-B439-80CCB017388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FF4AB-183B-40E2-A5AC-C433CB6B6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6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1060-97D9-4B92-813E-3DD27E957A04}" type="datetime1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0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1B-5464-4676-9704-ACC7A35277EC}" type="datetime1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1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7458-0762-40B9-8EA9-13249E49E864}" type="datetime1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8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402E-3122-427E-A54A-E9EFDE5DAD40}" type="datetime1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3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2D91-E56E-4776-9049-96077506D147}" type="datetime1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8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AD4A-8988-4042-97A8-92A6EC71605B}" type="datetime1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3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60A6-4385-4325-B4D6-48A1A36D1517}" type="datetime1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B6E1-A03B-49A0-BB82-E291B31E935E}" type="datetime1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7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7B22-9E2C-4E3A-9E26-75DB6317F4E8}" type="datetime1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1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56F7-383E-421E-9A95-C0316F944E49}" type="datetime1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442D-1DBD-4AA1-9FE9-F5741FFF8628}" type="datetime1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C0BF-CCD7-4544-AF07-8D246B1DBF93}" type="datetime1">
              <a:rPr lang="ru-RU" smtClean="0"/>
              <a:pPr/>
              <a:t>10.05.2023</a:t>
            </a:fld>
            <a:r>
              <a:rPr lang="ru-RU" smtClean="0"/>
              <a:t>       </a:t>
            </a:r>
          </a:p>
          <a:p>
            <a:r>
              <a:rPr lang="ru-RU" smtClean="0"/>
              <a:t>                           </a:t>
            </a:r>
          </a:p>
          <a:p>
            <a:r>
              <a:rPr lang="ru-RU" smtClean="0"/>
              <a:t>	Щербакова Е.В.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8" descr="https://avatanplus.com/files/resources/original/58bbf4dfd5e6215a9e348a84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fot.veryphoto.ru/img-q5y5x5n4g4041456w4t4q2x5t5f5v4a4a4x5p4v2o4o4/uploads/2015/11/25/16035574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3029"/>
            <a:ext cx="5832648" cy="563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88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RwlSHLgvfs3GO5wXYaWm33Tlo_mf06gq/view" TargetMode="External"/><Relationship Id="rId2" Type="http://schemas.openxmlformats.org/officeDocument/2006/relationships/hyperlink" Target="https://nastavnik.apkpr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stavnik.apkpro.ru/anketirovanieuchastnikovfunktsionalnogomonitoringapovoprosurazrabotkiservisanastavniknastavlyaemyyr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tjournal.ru/wp-content/uploads/2019/04/Seliverstova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b="1" i="1" dirty="0" smtClean="0"/>
              <a:t>Наставничество как инновационная форма организации образовательного процесса в системе дополнительного образования»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4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  <p:pic>
        <p:nvPicPr>
          <p:cNvPr id="5" name="Объект 4" descr="C:\Users\UseR\Downloads\IMG-20221031-WA004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6984776" cy="673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50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«Целиться надо не в умы сотрудников, а в сердца»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90631"/>
              </p:ext>
            </p:extLst>
          </p:nvPr>
        </p:nvGraphicFramePr>
        <p:xfrm>
          <a:off x="467544" y="2060848"/>
          <a:ext cx="8352928" cy="273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760"/>
                <a:gridCol w="2784584"/>
                <a:gridCol w="2784584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Знаю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Хочу узнать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Узнал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5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Наставничество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Наставничество </a:t>
            </a:r>
            <a:r>
              <a:rPr lang="ru-RU" b="1" i="1" dirty="0"/>
              <a:t>педагогических работников</a:t>
            </a:r>
            <a:r>
              <a:rPr lang="ru-RU" b="1" dirty="0"/>
              <a:t> </a:t>
            </a:r>
            <a:r>
              <a:rPr lang="ru-RU" b="1" u="sng" dirty="0">
                <a:hlinkClick r:id="rId2"/>
              </a:rPr>
              <a:t>https://nastavnik.apkpro.ru/</a:t>
            </a:r>
            <a:r>
              <a:rPr lang="ru-RU" b="1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b="1" u="sng" dirty="0"/>
              <a:t>Наставничество</a:t>
            </a:r>
            <a:r>
              <a:rPr lang="ru-RU" dirty="0"/>
              <a:t> -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форма обеспечения профессионального становления, развития и адаптации к квалифицированному исполнению должностных обязанностей лиц, в отношении которых осуществляется наставничество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/>
              <a:t>Методические рекомендации по внедрению целевой модели наставничества</a:t>
            </a:r>
            <a:r>
              <a:rPr lang="ru-RU" b="1" dirty="0"/>
              <a:t> </a:t>
            </a:r>
            <a:r>
              <a:rPr lang="ru-RU" b="1" u="sng" dirty="0">
                <a:hlinkClick r:id="rId3"/>
              </a:rPr>
              <a:t>https://drive.google.com/file/d/1RwlSHLgvfs3GO5wXYaWm33Tlo_mf06gq/view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i="1" dirty="0"/>
              <a:t>Мониторинг Анкетирование </a:t>
            </a:r>
            <a:r>
              <a:rPr lang="ru-RU" b="1" i="1" dirty="0" smtClean="0"/>
              <a:t>педагогических </a:t>
            </a:r>
            <a:r>
              <a:rPr lang="ru-RU" b="1" i="1" dirty="0"/>
              <a:t>работников</a:t>
            </a:r>
            <a:r>
              <a:rPr lang="ru-RU" b="1" dirty="0"/>
              <a:t> </a:t>
            </a:r>
            <a:r>
              <a:rPr lang="ru-RU" b="1" u="sng" dirty="0">
                <a:hlinkClick r:id="rId4"/>
              </a:rPr>
              <a:t>https://nastavnik.apkpro.ru/anketirovanieuchastnikovfunktsionalnogomonitoringapovoprosurazrabotkiservisanastavniknastavlyaemyyre/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46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наставничества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Традиционное – </a:t>
            </a:r>
            <a:r>
              <a:rPr lang="ru-RU" u="sng" dirty="0"/>
              <a:t>«Один на один»</a:t>
            </a:r>
            <a:r>
              <a:rPr lang="ru-RU" b="1" u="sng" dirty="0"/>
              <a:t> </a:t>
            </a:r>
            <a:r>
              <a:rPr lang="ru-RU" dirty="0"/>
              <a:t>взаимодействие между более опытным и молодым педагогом в течение продолжительного времени. </a:t>
            </a:r>
            <a:r>
              <a:rPr lang="ru-RU" dirty="0" smtClean="0"/>
              <a:t>Обычно </a:t>
            </a:r>
            <a:r>
              <a:rPr lang="ru-RU" dirty="0"/>
              <a:t>происходит отбор наставника: опыт, личные качества, навыки, результативность деятельности и др.</a:t>
            </a:r>
          </a:p>
          <a:p>
            <a:pPr marL="0" indent="0">
              <a:buNone/>
            </a:pPr>
            <a:r>
              <a:rPr lang="ru-RU" b="1" dirty="0"/>
              <a:t>Реверсивное</a:t>
            </a:r>
            <a:r>
              <a:rPr lang="ru-RU" dirty="0"/>
              <a:t> – </a:t>
            </a:r>
            <a:r>
              <a:rPr lang="ru-RU" u="sng" dirty="0"/>
              <a:t>«Ты мне - я тебе</a:t>
            </a:r>
            <a:r>
              <a:rPr lang="ru-RU" u="sng" dirty="0" smtClean="0"/>
              <a:t>» </a:t>
            </a:r>
            <a:r>
              <a:rPr lang="ru-RU" dirty="0"/>
              <a:t>профессионал младшего возраста становится наставником более опытного работника старшего возраста по вопросам внедрения цифровых технологий, а опытный педагог наставляет молодого по вопросам методики и организации ОП.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31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Групповое</a:t>
            </a:r>
            <a:r>
              <a:rPr lang="ru-RU" dirty="0"/>
              <a:t> </a:t>
            </a:r>
            <a:r>
              <a:rPr lang="ru-RU" dirty="0" smtClean="0"/>
              <a:t>наставничество </a:t>
            </a:r>
            <a:r>
              <a:rPr lang="ru-RU" dirty="0"/>
              <a:t>– </a:t>
            </a:r>
            <a:r>
              <a:rPr lang="ru-RU" u="sng" dirty="0"/>
              <a:t>«Я - группе, группа - мне» </a:t>
            </a:r>
            <a:r>
              <a:rPr lang="ru-RU" dirty="0"/>
              <a:t>один наставник взаимодействует с </a:t>
            </a:r>
            <a:r>
              <a:rPr lang="ru-RU" dirty="0" smtClean="0"/>
              <a:t>группой </a:t>
            </a:r>
            <a:r>
              <a:rPr lang="ru-RU" dirty="0"/>
              <a:t>наставляемых одновременно, или один наставляемый с группой педагогов по различным сферам педагогической деятельности. Например, молодой учитель начальных классов с учителями предметниками, классным руководителем  и узкими специалистами.</a:t>
            </a:r>
          </a:p>
          <a:p>
            <a:pPr marL="0" indent="0">
              <a:buNone/>
            </a:pPr>
            <a:r>
              <a:rPr lang="ru-RU" b="1" dirty="0"/>
              <a:t>Ситуационное </a:t>
            </a:r>
            <a:r>
              <a:rPr lang="ru-RU" dirty="0"/>
              <a:t>– </a:t>
            </a:r>
            <a:r>
              <a:rPr lang="ru-RU" u="sng" dirty="0"/>
              <a:t>«Срочно» </a:t>
            </a:r>
            <a:r>
              <a:rPr lang="ru-RU" dirty="0"/>
              <a:t>наставник оказывает помощь наставляемому всякий раз когда она ему немедленно необходима, реагируя на ту или иную ситуацию, значимую для подопечного.</a:t>
            </a:r>
          </a:p>
          <a:p>
            <a:pPr marL="0" indent="0">
              <a:buNone/>
            </a:pPr>
            <a:r>
              <a:rPr lang="ru-RU" b="1" dirty="0"/>
              <a:t>Скоростное консультационное</a:t>
            </a:r>
            <a:r>
              <a:rPr lang="ru-RU" dirty="0"/>
              <a:t> – «Ходоки» однократные встречи с наставника или наставников с более опытным наставником для построения эффективных взаимоотношений с наставляемым, наставляемыми. Эпик-</a:t>
            </a:r>
            <a:r>
              <a:rPr lang="ru-RU" dirty="0" err="1"/>
              <a:t>фейл</a:t>
            </a:r>
            <a:r>
              <a:rPr lang="ru-RU" dirty="0"/>
              <a:t>-трек? Пришли за советом: </a:t>
            </a:r>
          </a:p>
          <a:p>
            <a:pPr marL="0" indent="0">
              <a:buNone/>
            </a:pPr>
            <a:r>
              <a:rPr lang="ru-RU" b="1" dirty="0"/>
              <a:t>Дистанционное</a:t>
            </a:r>
            <a:r>
              <a:rPr lang="ru-RU" dirty="0"/>
              <a:t> – </a:t>
            </a:r>
            <a:r>
              <a:rPr lang="ru-RU" u="sng" dirty="0"/>
              <a:t>«Мой близкий, но далекий друг» </a:t>
            </a:r>
            <a:r>
              <a:rPr lang="ru-RU" dirty="0"/>
              <a:t>постоянное творческое и профессиональное общение наставника и наставляемого, широкий обмен опытом </a:t>
            </a:r>
            <a:r>
              <a:rPr lang="ru-RU" dirty="0" smtClean="0"/>
              <a:t>вне зависимости </a:t>
            </a:r>
            <a:r>
              <a:rPr lang="ru-RU" dirty="0"/>
              <a:t>от места работы и должности с использованием ИКТ и цифровых технологий.</a:t>
            </a:r>
          </a:p>
          <a:p>
            <a:pPr marL="0" indent="0">
              <a:buNone/>
            </a:pPr>
            <a:r>
              <a:rPr lang="ru-RU" b="1" dirty="0"/>
              <a:t>Краткосрочное или целеполагающее</a:t>
            </a:r>
            <a:r>
              <a:rPr lang="ru-RU" dirty="0"/>
              <a:t> – </a:t>
            </a:r>
            <a:r>
              <a:rPr lang="ru-RU" u="sng" dirty="0"/>
              <a:t>«Я сам» </a:t>
            </a:r>
            <a:r>
              <a:rPr lang="ru-RU" dirty="0"/>
              <a:t>наставник и наставляемый встречаются по </a:t>
            </a:r>
            <a:r>
              <a:rPr lang="ru-RU" dirty="0" smtClean="0"/>
              <a:t>заранее </a:t>
            </a:r>
            <a:r>
              <a:rPr lang="ru-RU" dirty="0"/>
              <a:t>установленному графику для постановки конкретных целей, ориентированных на конкретные результаты, при этом между встречами наставляемый должен проявить себя и достичь поставленных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5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96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ИОМ – </a:t>
            </a:r>
            <a:r>
              <a:rPr lang="ru-RU" dirty="0"/>
              <a:t>наставничество под запрос. </a:t>
            </a:r>
          </a:p>
          <a:p>
            <a:pPr marL="0" indent="0">
              <a:buNone/>
            </a:pPr>
            <a:r>
              <a:rPr lang="ru-RU" b="1" dirty="0"/>
              <a:t>Сетевая инициатива</a:t>
            </a:r>
            <a:r>
              <a:rPr lang="ru-RU" dirty="0"/>
              <a:t> – совместные интернет-проекты, многоуровневое сетевое наставничество, взаимодействие с сетевыми партнерами (яркий пример - ФКР)</a:t>
            </a:r>
          </a:p>
          <a:p>
            <a:pPr marL="0" indent="0">
              <a:buNone/>
            </a:pPr>
            <a:r>
              <a:rPr lang="ru-RU" b="1" dirty="0" err="1"/>
              <a:t>Флеш</a:t>
            </a:r>
            <a:r>
              <a:rPr lang="ru-RU" b="1" dirty="0"/>
              <a:t>-наставничество</a:t>
            </a:r>
            <a:r>
              <a:rPr lang="ru-RU" dirty="0"/>
              <a:t> – разновидность скоростного, одноразовые встречи или обсуждения. Наставляемые учатся, обращаясь за помощью к более опытному сотруднику, </a:t>
            </a:r>
            <a:r>
              <a:rPr lang="ru-RU" dirty="0" err="1"/>
              <a:t>Flash</a:t>
            </a:r>
            <a:r>
              <a:rPr lang="ru-RU" dirty="0"/>
              <a:t>-наставники обычно предоставляют ценные знания и опыт работы, но в очень ограниченном временном интервале.</a:t>
            </a:r>
          </a:p>
          <a:p>
            <a:pPr marL="0" indent="0">
              <a:buNone/>
            </a:pPr>
            <a:r>
              <a:rPr lang="ru-RU" b="1" dirty="0"/>
              <a:t>Партнерское наставничество - </a:t>
            </a:r>
            <a:r>
              <a:rPr lang="ru-RU" dirty="0"/>
              <a:t> </a:t>
            </a:r>
            <a:r>
              <a:rPr lang="ru-RU" u="sng" dirty="0"/>
              <a:t>«равный – равному» </a:t>
            </a:r>
            <a:r>
              <a:rPr lang="ru-RU" dirty="0" smtClean="0"/>
              <a:t>Наставником </a:t>
            </a:r>
            <a:r>
              <a:rPr lang="ru-RU" dirty="0"/>
              <a:t>является сотрудник, равный по уровню подопечному, но с опытом работы в предметной области, которым партнер не обладает 1. Наставник помогает партнеру в улучшении выполнения работы, выстраивании рабочих отношений и повышении личной удовлетворенности работой; эффективный наставник слушает, собирает информацию, обеспечивает честную и конструктивную обратную связь, создает видение перемен и мотивирует партнера к действиям; наставник помогает партнеру отслеживать прогресс в достижении конкретных карьерных целей.</a:t>
            </a:r>
          </a:p>
          <a:p>
            <a:pPr marL="0" indent="0" algn="ctr">
              <a:buNone/>
            </a:pPr>
            <a:r>
              <a:rPr lang="ru-RU" b="1" i="1" dirty="0"/>
              <a:t>Сравнительный анализ наставничества</a:t>
            </a:r>
            <a:r>
              <a:rPr lang="ru-RU" dirty="0"/>
              <a:t> </a:t>
            </a:r>
          </a:p>
          <a:p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intjournal.ru/wp-content/uploads/2019/04/Seliverstova.pdf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56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Формы наставничества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«Руководитель ОО – педагог» </a:t>
            </a:r>
          </a:p>
          <a:p>
            <a:r>
              <a:rPr lang="ru-RU" dirty="0"/>
              <a:t>«Педагог - педагог»</a:t>
            </a:r>
          </a:p>
          <a:p>
            <a:r>
              <a:rPr lang="ru-RU" dirty="0"/>
              <a:t>«Педагог - молодой педагог»</a:t>
            </a:r>
          </a:p>
          <a:p>
            <a:r>
              <a:rPr lang="ru-RU" dirty="0"/>
              <a:t>«Социальный партнер – педагог ОО»</a:t>
            </a:r>
          </a:p>
          <a:p>
            <a:r>
              <a:rPr lang="ru-RU" dirty="0"/>
              <a:t>«Руководитель ОО – студент»</a:t>
            </a:r>
          </a:p>
          <a:p>
            <a:r>
              <a:rPr lang="ru-RU" dirty="0"/>
              <a:t>«</a:t>
            </a:r>
            <a:r>
              <a:rPr lang="ru-RU" dirty="0" err="1"/>
              <a:t>Тьютор</a:t>
            </a:r>
            <a:r>
              <a:rPr lang="ru-RU" dirty="0"/>
              <a:t> – педагог»</a:t>
            </a:r>
          </a:p>
          <a:p>
            <a:r>
              <a:rPr lang="ru-RU" dirty="0"/>
              <a:t>«Педагог - студент»</a:t>
            </a:r>
          </a:p>
          <a:p>
            <a:r>
              <a:rPr lang="ru-RU" b="1" dirty="0"/>
              <a:t>«Партнерские пары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0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Партнерские пары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парах формулируют цель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например: разработать 5 матриц </a:t>
            </a:r>
            <a:r>
              <a:rPr lang="ru-RU" dirty="0" err="1"/>
              <a:t>критериального</a:t>
            </a:r>
            <a:r>
              <a:rPr lang="ru-RU" dirty="0"/>
              <a:t> оценивания по предметам…..)</a:t>
            </a:r>
          </a:p>
          <a:p>
            <a:pPr marL="0" indent="0">
              <a:buNone/>
            </a:pPr>
            <a:r>
              <a:rPr lang="ru-RU" dirty="0"/>
              <a:t>- разработать 7 видов </a:t>
            </a:r>
            <a:r>
              <a:rPr lang="ru-RU" dirty="0" err="1"/>
              <a:t>метапредметных</a:t>
            </a:r>
            <a:r>
              <a:rPr lang="ru-RU" dirty="0"/>
              <a:t> заданий по предметам….</a:t>
            </a:r>
          </a:p>
          <a:p>
            <a:r>
              <a:rPr lang="ru-RU" dirty="0" smtClean="0"/>
              <a:t>При </a:t>
            </a:r>
            <a:r>
              <a:rPr lang="ru-RU" dirty="0" err="1"/>
              <a:t>модерации</a:t>
            </a:r>
            <a:r>
              <a:rPr lang="ru-RU" dirty="0"/>
              <a:t> педагоги сами формулируют цель, шаги действий (что будут делать и когда?) </a:t>
            </a:r>
          </a:p>
          <a:p>
            <a:r>
              <a:rPr lang="ru-RU" dirty="0" smtClean="0"/>
              <a:t>Заполняют </a:t>
            </a:r>
            <a:r>
              <a:rPr lang="ru-RU" dirty="0"/>
              <a:t>циклограмму деятельности (в какой день им удобнее встречаться)</a:t>
            </a:r>
          </a:p>
          <a:p>
            <a:r>
              <a:rPr lang="ru-RU" dirty="0" smtClean="0"/>
              <a:t>Продумывают </a:t>
            </a:r>
            <a:r>
              <a:rPr lang="ru-RU" dirty="0"/>
              <a:t>продукт. А в финале что будет, какой продукт упадет в </a:t>
            </a:r>
            <a:r>
              <a:rPr lang="ru-RU" dirty="0" smtClean="0"/>
              <a:t>методическую копилку, </a:t>
            </a:r>
            <a:r>
              <a:rPr lang="ru-RU" dirty="0"/>
              <a:t>что другим педагогам </a:t>
            </a:r>
            <a:r>
              <a:rPr lang="ru-RU" dirty="0" smtClean="0"/>
              <a:t>организации </a:t>
            </a:r>
            <a:r>
              <a:rPr lang="ru-RU" dirty="0"/>
              <a:t>поможет понять тему </a:t>
            </a:r>
            <a:r>
              <a:rPr lang="ru-RU" dirty="0" smtClean="0"/>
              <a:t>пары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40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«Суп из букв»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774231"/>
              </p:ext>
            </p:extLst>
          </p:nvPr>
        </p:nvGraphicFramePr>
        <p:xfrm>
          <a:off x="107506" y="476679"/>
          <a:ext cx="8856982" cy="62646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5513"/>
                <a:gridCol w="885513"/>
                <a:gridCol w="885513"/>
                <a:gridCol w="885513"/>
                <a:gridCol w="885513"/>
                <a:gridCol w="885513"/>
                <a:gridCol w="885513"/>
                <a:gridCol w="885513"/>
                <a:gridCol w="886439"/>
                <a:gridCol w="886439"/>
              </a:tblGrid>
              <a:tr h="305680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ы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ь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й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й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ы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ь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щ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ю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щ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</a:t>
                      </a:r>
                      <a:endParaRPr lang="ru-RU" sz="10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ы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479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766</Words>
  <Application>Microsoft Office PowerPoint</Application>
  <PresentationFormat>Экран (4:3)</PresentationFormat>
  <Paragraphs>216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«Наставничество как инновационная форма организации образовательного процесса в системе дополнительного образования»</vt:lpstr>
      <vt:lpstr>«Целиться надо не в умы сотрудников, а в сердца» </vt:lpstr>
      <vt:lpstr>Наставничество </vt:lpstr>
      <vt:lpstr>Виды наставничества </vt:lpstr>
      <vt:lpstr>Презентация PowerPoint</vt:lpstr>
      <vt:lpstr>Презентация PowerPoint</vt:lpstr>
      <vt:lpstr>Формы наставничества </vt:lpstr>
      <vt:lpstr>Партнерские пары</vt:lpstr>
      <vt:lpstr>Прием «Суп из букв»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Пользователь</cp:lastModifiedBy>
  <cp:revision>19</cp:revision>
  <cp:lastPrinted>2023-05-10T01:51:16Z</cp:lastPrinted>
  <dcterms:created xsi:type="dcterms:W3CDTF">2018-01-11T17:04:49Z</dcterms:created>
  <dcterms:modified xsi:type="dcterms:W3CDTF">2023-05-10T01:51:22Z</dcterms:modified>
</cp:coreProperties>
</file>