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67" r:id="rId3"/>
    <p:sldId id="268" r:id="rId4"/>
    <p:sldId id="269" r:id="rId5"/>
    <p:sldId id="270" r:id="rId6"/>
    <p:sldId id="257" r:id="rId7"/>
    <p:sldId id="258" r:id="rId8"/>
    <p:sldId id="259" r:id="rId9"/>
    <p:sldId id="260" r:id="rId10"/>
    <p:sldId id="261" r:id="rId11"/>
    <p:sldId id="262" r:id="rId12"/>
    <p:sldId id="263"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382" autoAdjust="0"/>
    <p:restoredTop sz="94660" autoAdjust="0"/>
  </p:normalViewPr>
  <p:slideViewPr>
    <p:cSldViewPr>
      <p:cViewPr varScale="1">
        <p:scale>
          <a:sx n="69" d="100"/>
          <a:sy n="69" d="100"/>
        </p:scale>
        <p:origin x="-14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09.05.2023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628801"/>
            <a:ext cx="7772400" cy="2664296"/>
          </a:xfrm>
        </p:spPr>
        <p:txBody>
          <a:bodyPr>
            <a:noAutofit/>
          </a:bodyPr>
          <a:lstStyle/>
          <a:p>
            <a:r>
              <a:rPr lang="ru-RU"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«Формирование основ финансовой грамотности у обучающихся старшего дошкольного возраста»</a:t>
            </a:r>
            <a:endParaRPr lang="ru-RU"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b="1" i="1" dirty="0" smtClean="0"/>
              <a:t>«Экономика в сказках»</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Процесс </a:t>
            </a:r>
            <a:r>
              <a:rPr lang="ru-RU" dirty="0"/>
              <a:t>познания экономики не прост, но с помощью сказок мы можем рассмотреть различные экономические понятия.</a:t>
            </a:r>
          </a:p>
          <a:p>
            <a:r>
              <a:rPr lang="ru-RU" dirty="0"/>
              <a:t>Следующие задание под названием </a:t>
            </a:r>
            <a:r>
              <a:rPr lang="ru-RU" b="1" i="1" dirty="0"/>
              <a:t>«Экономика в сказках»</a:t>
            </a:r>
            <a:r>
              <a:rPr lang="ru-RU" dirty="0"/>
              <a:t>, позволит нам увидеть, что через героев сказок можно дать детям понятие об обмене, правильной покупке, профессии и т.д.</a:t>
            </a:r>
          </a:p>
          <a:p>
            <a:pPr>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3" name="Содержимое 2"/>
          <p:cNvSpPr>
            <a:spLocks noGrp="1"/>
          </p:cNvSpPr>
          <p:nvPr>
            <p:ph idx="1"/>
          </p:nvPr>
        </p:nvSpPr>
        <p:spPr>
          <a:xfrm>
            <a:off x="457200" y="836712"/>
            <a:ext cx="8229600" cy="5616624"/>
          </a:xfrm>
        </p:spPr>
        <p:txBody>
          <a:bodyPr>
            <a:normAutofit/>
          </a:bodyPr>
          <a:lstStyle/>
          <a:p>
            <a:pPr>
              <a:buNone/>
            </a:pPr>
            <a:r>
              <a:rPr lang="ru-RU" sz="1800" dirty="0" smtClean="0">
                <a:latin typeface="Times New Roman" pitchFamily="18" charset="0"/>
                <a:cs typeface="Times New Roman" pitchFamily="18" charset="0"/>
              </a:rPr>
              <a:t>1.</a:t>
            </a:r>
            <a:r>
              <a:rPr lang="ru-RU" sz="1800" dirty="0">
                <a:latin typeface="Times New Roman" pitchFamily="18" charset="0"/>
                <a:cs typeface="Times New Roman" pitchFamily="18" charset="0"/>
              </a:rPr>
              <a:t>   В какой сказке мастерство героя – строителя спасло жизнь ему и его друзьям? </a:t>
            </a:r>
          </a:p>
          <a:p>
            <a:pPr>
              <a:buNone/>
            </a:pPr>
            <a:r>
              <a:rPr lang="ru-RU" sz="1800" dirty="0">
                <a:latin typeface="Times New Roman" pitchFamily="18" charset="0"/>
                <a:cs typeface="Times New Roman" pitchFamily="18" charset="0"/>
              </a:rPr>
              <a:t>2.    Кто из героев сказок сочетал несколько профессий: дворника, мельника, пекаря? </a:t>
            </a:r>
          </a:p>
          <a:p>
            <a:pPr>
              <a:buNone/>
            </a:pPr>
            <a:r>
              <a:rPr lang="ru-RU" sz="1800" dirty="0">
                <a:latin typeface="Times New Roman" pitchFamily="18" charset="0"/>
                <a:cs typeface="Times New Roman" pitchFamily="18" charset="0"/>
              </a:rPr>
              <a:t>3.    В какой сказке умение делать рекламу помогла главному герою отблагодарить за доброту? </a:t>
            </a:r>
          </a:p>
          <a:p>
            <a:pPr>
              <a:buNone/>
            </a:pPr>
            <a:r>
              <a:rPr lang="ru-RU" sz="1800" dirty="0">
                <a:latin typeface="Times New Roman" pitchFamily="18" charset="0"/>
                <a:cs typeface="Times New Roman" pitchFamily="18" charset="0"/>
              </a:rPr>
              <a:t>4.    В какой сказке реклама сыграла злую шутку с главным героем? </a:t>
            </a:r>
          </a:p>
          <a:p>
            <a:pPr>
              <a:buNone/>
            </a:pPr>
            <a:r>
              <a:rPr lang="ru-RU" sz="1800" dirty="0">
                <a:latin typeface="Times New Roman" pitchFamily="18" charset="0"/>
                <a:cs typeface="Times New Roman" pitchFamily="18" charset="0"/>
              </a:rPr>
              <a:t>5.     В какой сказке сдобное изделие рационального использования продуктов </a:t>
            </a:r>
            <a:r>
              <a:rPr lang="ru-RU" sz="1800" dirty="0" err="1">
                <a:latin typeface="Times New Roman" pitchFamily="18" charset="0"/>
                <a:cs typeface="Times New Roman" pitchFamily="18" charset="0"/>
              </a:rPr>
              <a:t>купился</a:t>
            </a:r>
            <a:r>
              <a:rPr lang="ru-RU" sz="1800" dirty="0">
                <a:latin typeface="Times New Roman" pitchFamily="18" charset="0"/>
                <a:cs typeface="Times New Roman" pitchFamily="18" charset="0"/>
              </a:rPr>
              <a:t> на лесть? </a:t>
            </a:r>
          </a:p>
          <a:p>
            <a:pPr>
              <a:buNone/>
            </a:pPr>
            <a:r>
              <a:rPr lang="ru-RU" sz="1800" dirty="0">
                <a:latin typeface="Times New Roman" pitchFamily="18" charset="0"/>
                <a:cs typeface="Times New Roman" pitchFamily="18" charset="0"/>
              </a:rPr>
              <a:t>6.    В какой сказке умелый обмен привел к обогащению главного героя? </a:t>
            </a:r>
          </a:p>
          <a:p>
            <a:pPr>
              <a:buNone/>
            </a:pPr>
            <a:r>
              <a:rPr lang="ru-RU" sz="1800" dirty="0">
                <a:latin typeface="Times New Roman" pitchFamily="18" charset="0"/>
                <a:cs typeface="Times New Roman" pitchFamily="18" charset="0"/>
              </a:rPr>
              <a:t>7.     Герои, какой сказки благодаря рациональному разделению труда имели выгоду в совместном существовании? </a:t>
            </a:r>
          </a:p>
          <a:p>
            <a:pPr>
              <a:buNone/>
            </a:pPr>
            <a:r>
              <a:rPr lang="ru-RU" sz="1800" dirty="0">
                <a:latin typeface="Times New Roman" pitchFamily="18" charset="0"/>
                <a:cs typeface="Times New Roman" pitchFamily="18" charset="0"/>
              </a:rPr>
              <a:t>8.    В какой сказке знание основных законов ведения сельского хозяйства помогли получить доход? </a:t>
            </a:r>
          </a:p>
          <a:p>
            <a:pPr>
              <a:buNone/>
            </a:pPr>
            <a:r>
              <a:rPr lang="ru-RU" sz="1800" dirty="0">
                <a:latin typeface="Times New Roman" pitchFamily="18" charset="0"/>
                <a:cs typeface="Times New Roman" pitchFamily="18" charset="0"/>
              </a:rPr>
              <a:t>9.    В каких сказках умение девиц вести домашнее хозяйство помогло получить доход? </a:t>
            </a:r>
          </a:p>
          <a:p>
            <a:pPr>
              <a:buNone/>
            </a:pPr>
            <a:r>
              <a:rPr lang="ru-RU" sz="1800" dirty="0">
                <a:latin typeface="Times New Roman" pitchFamily="18" charset="0"/>
                <a:cs typeface="Times New Roman" pitchFamily="18" charset="0"/>
              </a:rPr>
              <a:t>10.  </a:t>
            </a:r>
            <a:r>
              <a:rPr lang="ru-RU" sz="1800" dirty="0" smtClean="0">
                <a:latin typeface="Times New Roman" pitchFamily="18" charset="0"/>
                <a:cs typeface="Times New Roman" pitchFamily="18" charset="0"/>
              </a:rPr>
              <a:t>В какой </a:t>
            </a:r>
            <a:r>
              <a:rPr lang="ru-RU" sz="1800" dirty="0">
                <a:latin typeface="Times New Roman" pitchFamily="18" charset="0"/>
                <a:cs typeface="Times New Roman" pitchFamily="18" charset="0"/>
              </a:rPr>
              <a:t>сказке сказочный персонаж потерял свой капитал из-за мошенничества и своей глупости?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a:xfrm>
            <a:off x="251520" y="274638"/>
            <a:ext cx="8640960" cy="2002234"/>
          </a:xfrm>
        </p:spPr>
        <p:txBody>
          <a:bodyPr>
            <a:noAutofit/>
          </a:bodyPr>
          <a:lstStyle/>
          <a:p>
            <a:r>
              <a:rPr lang="ru-RU" sz="2800" dirty="0" smtClean="0">
                <a:latin typeface="Times New Roman" pitchFamily="18" charset="0"/>
                <a:cs typeface="Times New Roman" pitchFamily="18" charset="0"/>
              </a:rPr>
              <a:t>Какие, сюжетно- ролевые игры, могут способствовать развитию финансовой грамотности у детей?</a:t>
            </a:r>
            <a:br>
              <a:rPr lang="ru-RU" sz="2800" dirty="0" smtClean="0">
                <a:latin typeface="Times New Roman" pitchFamily="18" charset="0"/>
                <a:cs typeface="Times New Roman" pitchFamily="18" charset="0"/>
              </a:rPr>
            </a:br>
            <a:r>
              <a:rPr lang="ru-RU" sz="2800" i="1" dirty="0" smtClean="0">
                <a:latin typeface="Times New Roman" pitchFamily="18" charset="0"/>
                <a:cs typeface="Times New Roman" pitchFamily="18" charset="0"/>
              </a:rPr>
              <a:t>(магазин, заправка, банк, театр-покупка билетов и т. д.)</a:t>
            </a:r>
            <a:endParaRPr lang="ru-RU" sz="2800" dirty="0" smtClean="0">
              <a:latin typeface="Times New Roman" pitchFamily="18" charset="0"/>
              <a:cs typeface="Times New Roman" pitchFamily="18" charset="0"/>
            </a:endParaRPr>
          </a:p>
        </p:txBody>
      </p:sp>
      <p:sp>
        <p:nvSpPr>
          <p:cNvPr id="3" name="Содержимое 2"/>
          <p:cNvSpPr>
            <a:spLocks noGrp="1"/>
          </p:cNvSpPr>
          <p:nvPr>
            <p:ph idx="1"/>
          </p:nvPr>
        </p:nvSpPr>
        <p:spPr>
          <a:xfrm>
            <a:off x="457200" y="2204864"/>
            <a:ext cx="8229600" cy="4392488"/>
          </a:xfrm>
        </p:spPr>
        <p:txBody>
          <a:bodyPr>
            <a:normAutofit fontScale="92500"/>
          </a:bodyPr>
          <a:lstStyle/>
          <a:p>
            <a:pPr>
              <a:buNone/>
            </a:pPr>
            <a:r>
              <a:rPr lang="ru-RU" b="1" dirty="0" smtClean="0"/>
              <a:t>1</a:t>
            </a:r>
            <a:r>
              <a:rPr lang="ru-RU" b="1" dirty="0"/>
              <a:t>.</a:t>
            </a:r>
            <a:r>
              <a:rPr lang="ru-RU" dirty="0"/>
              <a:t>     </a:t>
            </a:r>
            <a:r>
              <a:rPr lang="ru-RU" sz="3000" dirty="0">
                <a:latin typeface="Times New Roman" pitchFamily="18" charset="0"/>
                <a:cs typeface="Times New Roman" pitchFamily="18" charset="0"/>
              </a:rPr>
              <a:t>Назовите два финансовых действия, с которыми мы знакомим детей в сюжетно-ролевых играх </a:t>
            </a:r>
            <a:r>
              <a:rPr lang="ru-RU" sz="3000" i="1" dirty="0">
                <a:latin typeface="Times New Roman" pitchFamily="18" charset="0"/>
                <a:cs typeface="Times New Roman" pitchFamily="18" charset="0"/>
              </a:rPr>
              <a:t>«Магазин»</a:t>
            </a:r>
            <a:r>
              <a:rPr lang="ru-RU" sz="3000" dirty="0">
                <a:latin typeface="Times New Roman" pitchFamily="18" charset="0"/>
                <a:cs typeface="Times New Roman" pitchFamily="18" charset="0"/>
              </a:rPr>
              <a:t>, </a:t>
            </a:r>
            <a:r>
              <a:rPr lang="ru-RU" sz="3000" i="1" dirty="0">
                <a:latin typeface="Times New Roman" pitchFamily="18" charset="0"/>
                <a:cs typeface="Times New Roman" pitchFamily="18" charset="0"/>
              </a:rPr>
              <a:t>«Театр»</a:t>
            </a:r>
            <a:r>
              <a:rPr lang="ru-RU" sz="3000" dirty="0">
                <a:latin typeface="Times New Roman" pitchFamily="18" charset="0"/>
                <a:cs typeface="Times New Roman" pitchFamily="18" charset="0"/>
              </a:rPr>
              <a:t>, </a:t>
            </a:r>
            <a:r>
              <a:rPr lang="ru-RU" sz="3000" i="1" dirty="0">
                <a:latin typeface="Times New Roman" pitchFamily="18" charset="0"/>
                <a:cs typeface="Times New Roman" pitchFamily="18" charset="0"/>
              </a:rPr>
              <a:t>«Заправка», «Аптека»</a:t>
            </a:r>
            <a:r>
              <a:rPr lang="ru-RU" sz="3000" dirty="0">
                <a:latin typeface="Times New Roman" pitchFamily="18" charset="0"/>
                <a:cs typeface="Times New Roman" pitchFamily="18" charset="0"/>
              </a:rPr>
              <a:t>?</a:t>
            </a:r>
          </a:p>
          <a:p>
            <a:pPr>
              <a:buNone/>
            </a:pPr>
            <a:r>
              <a:rPr lang="ru-RU" sz="3000" b="1" dirty="0">
                <a:latin typeface="Times New Roman" pitchFamily="18" charset="0"/>
                <a:cs typeface="Times New Roman" pitchFamily="18" charset="0"/>
              </a:rPr>
              <a:t>Ответы: </a:t>
            </a:r>
            <a:r>
              <a:rPr lang="ru-RU" sz="3000" b="1" i="1" dirty="0">
                <a:latin typeface="Times New Roman" pitchFamily="18" charset="0"/>
                <a:cs typeface="Times New Roman" pitchFamily="18" charset="0"/>
              </a:rPr>
              <a:t>(это покупка и продажа).</a:t>
            </a:r>
            <a:endParaRPr lang="ru-RU" sz="3000" dirty="0">
              <a:latin typeface="Times New Roman" pitchFamily="18" charset="0"/>
              <a:cs typeface="Times New Roman" pitchFamily="18" charset="0"/>
            </a:endParaRPr>
          </a:p>
          <a:p>
            <a:pPr>
              <a:buNone/>
            </a:pPr>
            <a:r>
              <a:rPr lang="ru-RU" sz="3000" dirty="0">
                <a:latin typeface="Times New Roman" pitchFamily="18" charset="0"/>
                <a:cs typeface="Times New Roman" pitchFamily="18" charset="0"/>
              </a:rPr>
              <a:t>2.    С каким финансовым понятием мы можем познакомить детей в игре </a:t>
            </a:r>
            <a:r>
              <a:rPr lang="ru-RU" sz="3000" i="1" dirty="0">
                <a:latin typeface="Times New Roman" pitchFamily="18" charset="0"/>
                <a:cs typeface="Times New Roman" pitchFamily="18" charset="0"/>
              </a:rPr>
              <a:t>«Банк»</a:t>
            </a:r>
            <a:r>
              <a:rPr lang="ru-RU" sz="3000" dirty="0">
                <a:latin typeface="Times New Roman" pitchFamily="18" charset="0"/>
                <a:cs typeface="Times New Roman" pitchFamily="18" charset="0"/>
              </a:rPr>
              <a:t>? </a:t>
            </a:r>
            <a:r>
              <a:rPr lang="ru-RU" sz="3000" b="1" i="1" dirty="0">
                <a:latin typeface="Times New Roman" pitchFamily="18" charset="0"/>
                <a:cs typeface="Times New Roman" pitchFamily="18" charset="0"/>
              </a:rPr>
              <a:t>(обмен)</a:t>
            </a:r>
            <a:r>
              <a:rPr lang="ru-RU" sz="3000" b="1" dirty="0">
                <a:latin typeface="Times New Roman" pitchFamily="18" charset="0"/>
                <a:cs typeface="Times New Roman" pitchFamily="18" charset="0"/>
              </a:rPr>
              <a:t>.</a:t>
            </a:r>
            <a:endParaRPr lang="ru-RU" sz="3000" dirty="0">
              <a:latin typeface="Times New Roman" pitchFamily="18" charset="0"/>
              <a:cs typeface="Times New Roman" pitchFamily="18" charset="0"/>
            </a:endParaRPr>
          </a:p>
          <a:p>
            <a:pPr>
              <a:buNone/>
            </a:pPr>
            <a:r>
              <a:rPr lang="ru-RU" sz="3000" dirty="0">
                <a:latin typeface="Times New Roman" pitchFamily="18" charset="0"/>
                <a:cs typeface="Times New Roman" pitchFamily="18" charset="0"/>
              </a:rPr>
              <a:t>3.    В какой игре с детьми можем еще использовать понятие обмена? </a:t>
            </a:r>
            <a:r>
              <a:rPr lang="ru-RU" sz="3000" i="1" dirty="0">
                <a:latin typeface="Times New Roman" pitchFamily="18" charset="0"/>
                <a:cs typeface="Times New Roman" pitchFamily="18" charset="0"/>
              </a:rPr>
              <a:t>( </a:t>
            </a:r>
            <a:r>
              <a:rPr lang="ru-RU" sz="3000" b="1" i="1" dirty="0">
                <a:latin typeface="Times New Roman" pitchFamily="18" charset="0"/>
                <a:cs typeface="Times New Roman" pitchFamily="18" charset="0"/>
              </a:rPr>
              <a:t>«Ярмарка»</a:t>
            </a:r>
            <a:r>
              <a:rPr lang="ru-RU" sz="3000" i="1" dirty="0">
                <a:latin typeface="Times New Roman" pitchFamily="18" charset="0"/>
                <a:cs typeface="Times New Roman" pitchFamily="18" charset="0"/>
              </a:rPr>
              <a:t>, </a:t>
            </a:r>
            <a:r>
              <a:rPr lang="ru-RU" sz="3000" b="1" i="1" dirty="0">
                <a:latin typeface="Times New Roman" pitchFamily="18" charset="0"/>
                <a:cs typeface="Times New Roman" pitchFamily="18" charset="0"/>
              </a:rPr>
              <a:t>«Рынок»</a:t>
            </a:r>
            <a:r>
              <a:rPr lang="ru-RU" sz="3000" i="1" dirty="0">
                <a:latin typeface="Times New Roman" pitchFamily="18" charset="0"/>
                <a:cs typeface="Times New Roman" pitchFamily="18" charset="0"/>
              </a:rPr>
              <a:t>)</a:t>
            </a:r>
            <a:r>
              <a:rPr lang="ru-RU" sz="3000" dirty="0">
                <a:latin typeface="Times New Roman" pitchFamily="18" charset="0"/>
                <a:cs typeface="Times New Roman" pitchFamily="18"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3" name="Содержимое 2"/>
          <p:cNvSpPr>
            <a:spLocks noGrp="1"/>
          </p:cNvSpPr>
          <p:nvPr>
            <p:ph idx="1"/>
          </p:nvPr>
        </p:nvSpPr>
        <p:spPr/>
        <p:txBody>
          <a:bodyPr/>
          <a:lstStyle/>
          <a:p>
            <a:pPr>
              <a:buNone/>
            </a:pPr>
            <a:r>
              <a:rPr lang="ru-RU" b="1" dirty="0"/>
              <a:t>Финансовая грамотность для дошкольников</a:t>
            </a:r>
            <a:r>
              <a:rPr lang="ru-RU" dirty="0"/>
              <a:t> – это финансово-экономическое образование детей, направленное на формирование нравственных основ финансовой культуры и развитие нестандартного мышления в области финансов (включая творчество и воображение).</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3" name="Содержимое 2"/>
          <p:cNvSpPr>
            <a:spLocks noGrp="1"/>
          </p:cNvSpPr>
          <p:nvPr>
            <p:ph idx="1"/>
          </p:nvPr>
        </p:nvSpPr>
        <p:spPr>
          <a:xfrm>
            <a:off x="179512" y="260648"/>
            <a:ext cx="8712968" cy="6408712"/>
          </a:xfrm>
        </p:spPr>
        <p:txBody>
          <a:bodyPr>
            <a:noAutofit/>
          </a:bodyPr>
          <a:lstStyle/>
          <a:p>
            <a:r>
              <a:rPr lang="ru-RU" sz="1800" b="1" dirty="0">
                <a:latin typeface="Times New Roman" pitchFamily="18" charset="0"/>
                <a:cs typeface="Times New Roman" pitchFamily="18" charset="0"/>
              </a:rPr>
              <a:t>Игровая деятельность.</a:t>
            </a:r>
            <a:r>
              <a:rPr lang="ru-RU" sz="1800" dirty="0">
                <a:latin typeface="Times New Roman" pitchFamily="18" charset="0"/>
                <a:cs typeface="Times New Roman" pitchFamily="18" charset="0"/>
              </a:rPr>
              <a:t> Ребёнок осваивает и познаёт мир через игру, поэтому обучение, осуществляемое с помощью игры, для дошкольника естественно. Использование игры эффективно при организации коммуникативной, познавательной, двигательной деятельности. Это одна из самых предпочтительных форм для формирования основ финансовой грамотности.</a:t>
            </a:r>
          </a:p>
          <a:p>
            <a:r>
              <a:rPr lang="ru-RU" sz="1800" b="1" dirty="0">
                <a:latin typeface="Times New Roman" pitchFamily="18" charset="0"/>
                <a:cs typeface="Times New Roman" pitchFamily="18" charset="0"/>
              </a:rPr>
              <a:t>Проблемно-поисковая деятельность.</a:t>
            </a:r>
            <a:r>
              <a:rPr lang="ru-RU" sz="1800" i="1" dirty="0">
                <a:latin typeface="Times New Roman" pitchFamily="18" charset="0"/>
                <a:cs typeface="Times New Roman" pitchFamily="18" charset="0"/>
              </a:rPr>
              <a:t> </a:t>
            </a:r>
            <a:r>
              <a:rPr lang="ru-RU" sz="1800" dirty="0">
                <a:latin typeface="Times New Roman" pitchFamily="18" charset="0"/>
                <a:cs typeface="Times New Roman" pitchFamily="18" charset="0"/>
              </a:rPr>
              <a:t>Погружение в проблемную ситуацию – один из видов практического применения интерактивных форм обучения, метод интенсификации обучения, реализуемый как развернутый поиск постановки и решения проблемы, включающий в себя все этапы, сочетающий в себе ряд более компактных интерактивных форм, коллективно-распределенную и индивидуальную деятельность, занимающий от одного до нескольких дней. Формы организации проблемного обучения: проблемный вопрос («Как вы думаете, почему всем зайчатам хватит конфет в магазине?»), проблемная задача («Папа дяди Фёдора сегодня получил зарплату, и вся семья решила пойти в магазин, но денег выделили только на одну крупную покупку. Маме нужна стиральная машина, папе нужна зимняя резина на машину (зима же приближается), дяде Фёдору нужен сноуборд. На какую покупку лучше потратить деньги?»). Ситуационная задача представляет один из видов интерактивного обучения, методический приём, включающий совокупность условий,</a:t>
            </a:r>
            <a:r>
              <a:rPr lang="ru-RU" sz="1800" i="1" dirty="0">
                <a:latin typeface="Times New Roman" pitchFamily="18" charset="0"/>
                <a:cs typeface="Times New Roman" pitchFamily="18" charset="0"/>
              </a:rPr>
              <a:t> </a:t>
            </a:r>
            <a:r>
              <a:rPr lang="ru-RU" sz="1800" dirty="0">
                <a:latin typeface="Times New Roman" pitchFamily="18" charset="0"/>
                <a:cs typeface="Times New Roman" pitchFamily="18" charset="0"/>
              </a:rPr>
              <a:t>направленных на решение практически значимой ситуации, и способствующий развитию мотивации к познавательной деятельности. Решение ситуационных проблемных задач способствует формированию умения объяснять явления действительности, ориентироваться в мире ценностей.</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3" name="Содержимое 2"/>
          <p:cNvSpPr>
            <a:spLocks noGrp="1"/>
          </p:cNvSpPr>
          <p:nvPr>
            <p:ph idx="1"/>
          </p:nvPr>
        </p:nvSpPr>
        <p:spPr>
          <a:xfrm>
            <a:off x="457200" y="548680"/>
            <a:ext cx="8229600" cy="6048672"/>
          </a:xfrm>
        </p:spPr>
        <p:txBody>
          <a:bodyPr>
            <a:normAutofit/>
          </a:bodyPr>
          <a:lstStyle/>
          <a:p>
            <a:pPr fontAlgn="base"/>
            <a:r>
              <a:rPr lang="ru-RU" sz="1800" b="1" dirty="0">
                <a:latin typeface="Times New Roman" pitchFamily="18" charset="0"/>
                <a:cs typeface="Times New Roman" pitchFamily="18" charset="0"/>
              </a:rPr>
              <a:t>Формирование предпосылок финансовой грамотности в рамках трудовой деятельности</a:t>
            </a:r>
            <a:r>
              <a:rPr lang="ru-RU" sz="1800" i="1" dirty="0">
                <a:latin typeface="Times New Roman" pitchFamily="18" charset="0"/>
                <a:cs typeface="Times New Roman" pitchFamily="18" charset="0"/>
              </a:rPr>
              <a:t>. </a:t>
            </a:r>
            <a:r>
              <a:rPr lang="ru-RU" sz="1800" dirty="0">
                <a:latin typeface="Times New Roman" pitchFamily="18" charset="0"/>
                <a:cs typeface="Times New Roman" pitchFamily="18" charset="0"/>
              </a:rPr>
              <a:t>Финансовое образование строго настаивает на качественном труде, т.к. от этого зависит выгода от товара. В этом понимании воспитатель может брать на себя роль «Купца» и оценивать товар за его качество. Для изготовления товара на продажу можно организовать «Мастерскую», «Фабрику игрушек», «Дом моделей», «Ателье маленькой модницы», «Строительную компанию» и пр.</a:t>
            </a:r>
          </a:p>
          <a:p>
            <a:r>
              <a:rPr lang="ru-RU" sz="1800" b="1" dirty="0">
                <a:latin typeface="Times New Roman" pitchFamily="18" charset="0"/>
                <a:cs typeface="Times New Roman" pitchFamily="18" charset="0"/>
              </a:rPr>
              <a:t>Формы реализации продуктов труда.</a:t>
            </a:r>
            <a:r>
              <a:rPr lang="ru-RU" sz="1800" i="1" dirty="0">
                <a:latin typeface="Times New Roman" pitchFamily="18" charset="0"/>
                <a:cs typeface="Times New Roman" pitchFamily="18" charset="0"/>
              </a:rPr>
              <a:t> </a:t>
            </a:r>
            <a:r>
              <a:rPr lang="ru-RU" sz="1800" dirty="0">
                <a:latin typeface="Times New Roman" pitchFamily="18" charset="0"/>
                <a:cs typeface="Times New Roman" pitchFamily="18" charset="0"/>
              </a:rPr>
              <a:t>Где продают и покупают товары? Как стимулировать продажу? Это вопросы, касающиеся маркетинговой деятельности, направленной на реализацию продукции и удовлетворение потребности людей. Старшие дошкольники знакомятся с разными формами сбыта продукции. Организовываются сюжетные и сюжетно-дидактические игры: «Супермаркет», «Рынок», «Аукцион», «Лесной рынок» (с включением проблемных ситуаций «Где купить мёд?», «Удачная покупка», «Выгодный заказ» и пр.). (А.А. Смоленцева «Введение в мир экономики или Как мы играли в экономику»). В этом направлении проводится и деятельность по созданию рекламы: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3" name="Содержимое 2"/>
          <p:cNvSpPr>
            <a:spLocks noGrp="1"/>
          </p:cNvSpPr>
          <p:nvPr>
            <p:ph idx="1"/>
          </p:nvPr>
        </p:nvSpPr>
        <p:spPr>
          <a:xfrm>
            <a:off x="457200" y="1412776"/>
            <a:ext cx="8229600" cy="4392488"/>
          </a:xfrm>
        </p:spPr>
        <p:txBody>
          <a:bodyPr>
            <a:normAutofit/>
          </a:bodyPr>
          <a:lstStyle/>
          <a:p>
            <a:r>
              <a:rPr lang="ru-RU" sz="1800" b="1" dirty="0">
                <a:latin typeface="Times New Roman" pitchFamily="18" charset="0"/>
                <a:cs typeface="Times New Roman" pitchFamily="18" charset="0"/>
              </a:rPr>
              <a:t>Беседы-обсуждения, чтение</a:t>
            </a:r>
            <a:r>
              <a:rPr lang="ru-RU" sz="1800" i="1" dirty="0">
                <a:latin typeface="Times New Roman" pitchFamily="18" charset="0"/>
                <a:cs typeface="Times New Roman" pitchFamily="18" charset="0"/>
              </a:rPr>
              <a:t> </a:t>
            </a:r>
            <a:r>
              <a:rPr lang="ru-RU" sz="1800" dirty="0">
                <a:latin typeface="Times New Roman" pitchFamily="18" charset="0"/>
                <a:cs typeface="Times New Roman" pitchFamily="18" charset="0"/>
              </a:rPr>
              <a:t>(художественная литература, поговорки, пословицы), художественные приемы (загадки) могут быть использованы при реализации всех образовательных областей. Чтение является основной формой восприятия художественной литературы.</a:t>
            </a:r>
          </a:p>
          <a:p>
            <a:pPr fontAlgn="base"/>
            <a:r>
              <a:rPr lang="ru-RU" sz="1800" b="1" dirty="0">
                <a:latin typeface="Times New Roman" pitchFamily="18" charset="0"/>
                <a:cs typeface="Times New Roman" pitchFamily="18" charset="0"/>
              </a:rPr>
              <a:t>Викторины и конкурсы</a:t>
            </a:r>
            <a:r>
              <a:rPr lang="ru-RU" sz="1800" i="1" dirty="0">
                <a:latin typeface="Times New Roman" pitchFamily="18" charset="0"/>
                <a:cs typeface="Times New Roman" pitchFamily="18" charset="0"/>
              </a:rPr>
              <a:t> </a:t>
            </a:r>
            <a:r>
              <a:rPr lang="ru-RU" sz="1800" dirty="0">
                <a:latin typeface="Times New Roman" pitchFamily="18" charset="0"/>
                <a:cs typeface="Times New Roman" pitchFamily="18" charset="0"/>
              </a:rPr>
              <a:t>можно рассматривать как своеобразные формы познавательной деятельности с использованием информационно -развлекательного содержания. Происходит интеграция образовательных областей: художественно-эстетическое развитие, социально-коммуникативное развитие, речевое и физическое развитие. Примерами викторины могут быть: «Разумные траты сказочных героев», «Угадай профессию», «Угадай вид труда» и пр.</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a:bodyPr>
          <a:lstStyle/>
          <a:p>
            <a:r>
              <a:rPr lang="ru-RU" b="1" i="1" dirty="0" smtClean="0"/>
              <a:t>  «Анаграммы»</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a:t> </a:t>
            </a:r>
            <a:r>
              <a:rPr lang="ru-RU" dirty="0" smtClean="0"/>
              <a:t>составьте </a:t>
            </a:r>
            <a:r>
              <a:rPr lang="ru-RU" dirty="0"/>
              <a:t>правильные слова из представленных на экране:</a:t>
            </a:r>
          </a:p>
          <a:p>
            <a:r>
              <a:rPr lang="ru-RU" dirty="0" smtClean="0"/>
              <a:t>СИПЕНЯ</a:t>
            </a:r>
            <a:endParaRPr lang="ru-RU" dirty="0"/>
          </a:p>
          <a:p>
            <a:r>
              <a:rPr lang="ru-RU" dirty="0" smtClean="0"/>
              <a:t>ЛАКМЕРА</a:t>
            </a:r>
            <a:endParaRPr lang="ru-RU" dirty="0"/>
          </a:p>
          <a:p>
            <a:r>
              <a:rPr lang="ru-RU" dirty="0" smtClean="0"/>
              <a:t>РАПЛАТАЗ</a:t>
            </a:r>
            <a:endParaRPr lang="ru-RU" dirty="0"/>
          </a:p>
          <a:p>
            <a:r>
              <a:rPr lang="ru-RU" dirty="0" smtClean="0"/>
              <a:t>ОВОДРОГ</a:t>
            </a:r>
            <a:endParaRPr lang="ru-RU" dirty="0"/>
          </a:p>
          <a:p>
            <a:r>
              <a:rPr lang="ru-RU" dirty="0" smtClean="0"/>
              <a:t>КАНОЭКОМИ</a:t>
            </a:r>
          </a:p>
          <a:p>
            <a:r>
              <a:rPr lang="ru-RU" dirty="0" smtClean="0"/>
              <a:t>КАБН</a:t>
            </a:r>
          </a:p>
          <a:p>
            <a:r>
              <a:rPr lang="ru-RU" dirty="0" smtClean="0"/>
              <a:t>ГИНЬЕД</a:t>
            </a:r>
            <a:endParaRPr lang="ru-RU" dirty="0"/>
          </a:p>
          <a:p>
            <a:pPr>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ru-RU" b="1" dirty="0" smtClean="0"/>
              <a:t>1-ая ситуация</a:t>
            </a:r>
            <a:r>
              <a:rPr lang="ru-RU" dirty="0" smtClean="0"/>
              <a:t/>
            </a:r>
            <a:br>
              <a:rPr lang="ru-RU" dirty="0" smtClean="0"/>
            </a:br>
            <a:endParaRPr lang="ru-RU" dirty="0"/>
          </a:p>
        </p:txBody>
      </p:sp>
      <p:sp>
        <p:nvSpPr>
          <p:cNvPr id="3" name="Содержимое 2"/>
          <p:cNvSpPr>
            <a:spLocks noGrp="1"/>
          </p:cNvSpPr>
          <p:nvPr>
            <p:ph idx="1"/>
          </p:nvPr>
        </p:nvSpPr>
        <p:spPr>
          <a:xfrm>
            <a:off x="457200" y="1268760"/>
            <a:ext cx="8229600" cy="4857403"/>
          </a:xfrm>
        </p:spPr>
        <p:txBody>
          <a:bodyPr>
            <a:normAutofit fontScale="92500" lnSpcReduction="20000"/>
          </a:bodyPr>
          <a:lstStyle/>
          <a:p>
            <a:pPr>
              <a:buNone/>
            </a:pPr>
            <a:r>
              <a:rPr lang="ru-RU" dirty="0" smtClean="0">
                <a:latin typeface="Times New Roman" pitchFamily="18" charset="0"/>
                <a:cs typeface="Times New Roman" pitchFamily="18" charset="0"/>
              </a:rPr>
              <a:t>Если </a:t>
            </a:r>
            <a:r>
              <a:rPr lang="ru-RU" dirty="0">
                <a:latin typeface="Times New Roman" pitchFamily="18" charset="0"/>
                <a:cs typeface="Times New Roman" pitchFamily="18" charset="0"/>
              </a:rPr>
              <a:t>родители вовремя не объяснят ребенку что такое деньги и почему их нужно зарабатывать и экономить, то…</a:t>
            </a:r>
          </a:p>
          <a:p>
            <a:r>
              <a:rPr lang="ru-RU" dirty="0">
                <a:latin typeface="Times New Roman" pitchFamily="18" charset="0"/>
                <a:cs typeface="Times New Roman" pitchFamily="18" charset="0"/>
              </a:rPr>
              <a:t>1. У него сложится об этой теме собственное мнение. После четырёх лет ребёнка, обычно, очень трудно перестроить к иному отношению к семейным финансам.</a:t>
            </a:r>
          </a:p>
          <a:p>
            <a:r>
              <a:rPr lang="ru-RU" dirty="0">
                <a:latin typeface="Times New Roman" pitchFamily="18" charset="0"/>
                <a:cs typeface="Times New Roman" pitchFamily="18" charset="0"/>
              </a:rPr>
              <a:t>2.  Это может стать причиной обид, капризности, недоверия к родителям.</a:t>
            </a:r>
          </a:p>
          <a:p>
            <a:r>
              <a:rPr lang="ru-RU" dirty="0">
                <a:latin typeface="Times New Roman" pitchFamily="18" charset="0"/>
                <a:cs typeface="Times New Roman" pitchFamily="18" charset="0"/>
              </a:rPr>
              <a:t>3. Это повлияет на формирующееся миропонимание и восприятие окружающей действительности.</a:t>
            </a:r>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ru-RU" b="1" dirty="0" smtClean="0"/>
              <a:t>2-ая ситуация</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pPr>
              <a:buNone/>
            </a:pPr>
            <a:endParaRPr lang="ru-RU" dirty="0"/>
          </a:p>
          <a:p>
            <a:pPr>
              <a:buNone/>
            </a:pPr>
            <a:r>
              <a:rPr lang="ru-RU" dirty="0">
                <a:latin typeface="Times New Roman" pitchFamily="18" charset="0"/>
                <a:cs typeface="Times New Roman" pitchFamily="18" charset="0"/>
              </a:rPr>
              <a:t>Так часто происходит в семьях, где родители в силу своей занятости не могут уделить ребенку достаточно времени и откупаются дорогими игрушками. А если не могут купить, дети добиваются своего слезами и истериками. Родители должны…</a:t>
            </a:r>
          </a:p>
          <a:p>
            <a:r>
              <a:rPr lang="ru-RU" dirty="0">
                <a:latin typeface="Times New Roman" pitchFamily="18" charset="0"/>
                <a:cs typeface="Times New Roman" pitchFamily="18" charset="0"/>
              </a:rPr>
              <a:t>1.  Говорить ребенку твёрдое </a:t>
            </a:r>
            <a:r>
              <a:rPr lang="ru-RU" b="1" i="1" dirty="0">
                <a:latin typeface="Times New Roman" pitchFamily="18" charset="0"/>
                <a:cs typeface="Times New Roman" pitchFamily="18" charset="0"/>
              </a:rPr>
              <a:t>«нет!»</a:t>
            </a:r>
            <a:r>
              <a:rPr lang="ru-RU" dirty="0">
                <a:latin typeface="Times New Roman" pitchFamily="18" charset="0"/>
                <a:cs typeface="Times New Roman" pitchFamily="18" charset="0"/>
              </a:rPr>
              <a:t>. Но желательно спокойно при этом объяснять причину отказа.</a:t>
            </a:r>
          </a:p>
          <a:p>
            <a:r>
              <a:rPr lang="ru-RU" dirty="0">
                <a:latin typeface="Times New Roman" pitchFamily="18" charset="0"/>
                <a:cs typeface="Times New Roman" pitchFamily="18" charset="0"/>
              </a:rPr>
              <a:t>2. Удовлетворить просьбу и требование ребенка, хоть чрезмерные траты и наносят удар по бюджету семьи</a:t>
            </a:r>
          </a:p>
          <a:p>
            <a:r>
              <a:rPr lang="ru-RU" dirty="0">
                <a:latin typeface="Times New Roman" pitchFamily="18" charset="0"/>
                <a:cs typeface="Times New Roman" pitchFamily="18" charset="0"/>
              </a:rPr>
              <a:t>3.  Предложите ему что-либо взамен, поддержите ласковым словом, телесным контактом.</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ru-RU" b="1" dirty="0" smtClean="0"/>
              <a:t>3-тья ситуация</a:t>
            </a:r>
            <a:r>
              <a:rPr lang="ru-RU" dirty="0" smtClean="0"/>
              <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latin typeface="Times New Roman" pitchFamily="18" charset="0"/>
                <a:cs typeface="Times New Roman" pitchFamily="18" charset="0"/>
              </a:rPr>
              <a:t>Если </a:t>
            </a:r>
            <a:r>
              <a:rPr lang="ru-RU" dirty="0">
                <a:latin typeface="Times New Roman" pitchFamily="18" charset="0"/>
                <a:cs typeface="Times New Roman" pitchFamily="18" charset="0"/>
              </a:rPr>
              <a:t>на каждую просьбу что-то купить ребенок реагирует раздраженно то …</a:t>
            </a:r>
          </a:p>
          <a:p>
            <a:r>
              <a:rPr lang="ru-RU" dirty="0">
                <a:latin typeface="Times New Roman" pitchFamily="18" charset="0"/>
                <a:cs typeface="Times New Roman" pitchFamily="18" charset="0"/>
              </a:rPr>
              <a:t>1.  Нужно, объяснить ребёнку,  что вы не можете себе позволить купить такую вещь, поскольку она слишком дорога для вас</a:t>
            </a:r>
          </a:p>
          <a:p>
            <a:r>
              <a:rPr lang="ru-RU" dirty="0">
                <a:latin typeface="Times New Roman" pitchFamily="18" charset="0"/>
                <a:cs typeface="Times New Roman" pitchFamily="18" charset="0"/>
              </a:rPr>
              <a:t>2.  Согласится и купить эту вещь.</a:t>
            </a:r>
          </a:p>
          <a:p>
            <a:r>
              <a:rPr lang="ru-RU" dirty="0">
                <a:latin typeface="Times New Roman" pitchFamily="18" charset="0"/>
                <a:cs typeface="Times New Roman" pitchFamily="18" charset="0"/>
              </a:rPr>
              <a:t>3. Попробовать помочь ребенку найти другой вариант, например: попросить это в подарок на Новый год;</a:t>
            </a:r>
          </a:p>
          <a:p>
            <a:pPr>
              <a:buNone/>
            </a:pP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TotalTime>
  <Words>661</Words>
  <Application>Microsoft Office PowerPoint</Application>
  <PresentationFormat>Экран (4:3)</PresentationFormat>
  <Paragraphs>51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«Формирование основ финансовой грамотности у обучающихся старшего дошкольного возраста»</vt:lpstr>
      <vt:lpstr>Слайд 2</vt:lpstr>
      <vt:lpstr>Слайд 3</vt:lpstr>
      <vt:lpstr>Слайд 4</vt:lpstr>
      <vt:lpstr>Слайд 5</vt:lpstr>
      <vt:lpstr>  «Анаграммы»</vt:lpstr>
      <vt:lpstr>1-ая ситуация </vt:lpstr>
      <vt:lpstr>2-ая ситуация </vt:lpstr>
      <vt:lpstr>3-тья ситуация </vt:lpstr>
      <vt:lpstr>«Экономика в сказках»</vt:lpstr>
      <vt:lpstr>Слайд 11</vt:lpstr>
      <vt:lpstr>Какие, сюжетно- ролевые игры, могут способствовать развитию финансовой грамотности у детей? (магазин, заправка, банк, театр-покупка билетов и т. д.)</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MarinaKo</dc:creator>
  <cp:lastModifiedBy>MarinaKo</cp:lastModifiedBy>
  <cp:revision>5</cp:revision>
  <dcterms:created xsi:type="dcterms:W3CDTF">2023-05-06T11:46:14Z</dcterms:created>
  <dcterms:modified xsi:type="dcterms:W3CDTF">2023-05-09T16:15:10Z</dcterms:modified>
</cp:coreProperties>
</file>