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4" r:id="rId6"/>
    <p:sldId id="261" r:id="rId7"/>
    <p:sldId id="258" r:id="rId8"/>
    <p:sldId id="263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0389-732D-4030-8688-1B92B7072CCB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025C-9C7B-4FB5-9FBF-1CC776E87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3501008"/>
            <a:ext cx="1832483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образования: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err="1" smtClean="0">
                <a:latin typeface="Monotype Corsiva" pitchFamily="66" charset="0"/>
              </a:rPr>
              <a:t>Тайдынова</a:t>
            </a: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Елена </a:t>
            </a: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Викторовна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347864" y="692696"/>
            <a:ext cx="4536504" cy="5760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Детские объединения:</a:t>
            </a:r>
          </a:p>
          <a:p>
            <a:pPr marL="0" indent="0" algn="ctr"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latin typeface="Monotype Corsiva" pitchFamily="66" charset="0"/>
                <a:cs typeface="Times New Roman" pitchFamily="18" charset="0"/>
              </a:rPr>
              <a:t>             </a:t>
            </a:r>
            <a:endParaRPr lang="ru-RU" sz="3300" dirty="0"/>
          </a:p>
        </p:txBody>
      </p:sp>
      <p:pic>
        <p:nvPicPr>
          <p:cNvPr id="1026" name="Picture 2" descr="C:\Users\User\Downloads\IMG_20220830_092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t="27260" r="19346" b="36625"/>
          <a:stretch/>
        </p:blipFill>
        <p:spPr bwMode="auto">
          <a:xfrm flipH="1">
            <a:off x="971599" y="806359"/>
            <a:ext cx="1864881" cy="24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x_xtlyELnc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/>
          <a:stretch/>
        </p:blipFill>
        <p:spPr bwMode="auto">
          <a:xfrm>
            <a:off x="4501735" y="1833522"/>
            <a:ext cx="1823187" cy="11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9Ilrz0Zhx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22909"/>
          <a:stretch/>
        </p:blipFill>
        <p:spPr bwMode="auto">
          <a:xfrm>
            <a:off x="2905149" y="1956309"/>
            <a:ext cx="1526868" cy="11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5149" y="3212976"/>
            <a:ext cx="1562556" cy="19389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простым, 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эффективным упражнениям, у детей укрепляются мышцы спины, кора и стоп. Так же, они избавляются от своих вредных привычек: сидеть и стоять неправильно.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745" y="3052747"/>
            <a:ext cx="1798457" cy="23083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Работа со звуками и буквами;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Работа со слогами и словами;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памяти, мышления и внимания;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Учимся пересказывать прочитанное.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762" y="5855912"/>
            <a:ext cx="43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8 902 468 08 40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536867" y="1124744"/>
            <a:ext cx="1728192" cy="678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*Буква</a:t>
            </a:r>
            <a:r>
              <a:rPr lang="en-US" sz="1600" b="1" dirty="0">
                <a:latin typeface="Monotype Corsiva" pitchFamily="66" charset="0"/>
                <a:cs typeface="Times New Roman" pitchFamily="18" charset="0"/>
              </a:rPr>
              <a:t>Start</a:t>
            </a:r>
            <a:r>
              <a:rPr lang="en-US" sz="1600" b="1" dirty="0" smtClean="0">
                <a:latin typeface="Monotype Corsiva" pitchFamily="66" charset="0"/>
                <a:cs typeface="Times New Roman" pitchFamily="18" charset="0"/>
              </a:rPr>
              <a:t>!</a:t>
            </a:r>
            <a:endParaRPr lang="ru-RU" sz="16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Возраст: 6 – 8 лет.</a:t>
            </a:r>
            <a:endParaRPr lang="ru-RU" sz="1600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3"/>
          </p:nvPr>
        </p:nvSpPr>
        <p:spPr>
          <a:xfrm>
            <a:off x="6375902" y="1124744"/>
            <a:ext cx="1799594" cy="678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*Ларец 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фантазий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Возраст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: 6 – </a:t>
            </a: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12 лет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2836900" y="1124744"/>
            <a:ext cx="1728192" cy="678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*Здоровым 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быть – здорово! </a:t>
            </a:r>
            <a:endParaRPr lang="ru-RU" sz="16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Возраст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4 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14лет</a:t>
            </a:r>
            <a:r>
              <a:rPr lang="ru-RU" sz="1600" b="1" dirty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2050" name="Picture 2" descr="C:\Users\User\Desktop\WOT77gGR-s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6361" r="8439" b="8833"/>
          <a:stretch/>
        </p:blipFill>
        <p:spPr bwMode="auto">
          <a:xfrm>
            <a:off x="6400238" y="1828520"/>
            <a:ext cx="1898505" cy="10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00238" y="2996952"/>
            <a:ext cx="1898505" cy="26776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Данная программа пробуждает интерес к декоративно-прикладному искусству, у детей развивается усидчивость, аккуратность, бережное отношение к вещам. Ребёнок учится ценить всё, что сделано им самим и другими людьми, учится видеть прекрасное, познаёт окружающий мир. </a:t>
            </a:r>
            <a:endParaRPr lang="ru-RU" sz="12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07" y="3357506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образования: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</a:rPr>
              <a:t>Новикова Людмила  Петровна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915816" y="692697"/>
            <a:ext cx="5472607" cy="147648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800" b="1" u="sng" dirty="0" smtClean="0">
                <a:latin typeface="Times New Roman" pitchFamily="18" charset="0"/>
                <a:cs typeface="Times New Roman" pitchFamily="18" charset="0"/>
              </a:rPr>
              <a:t>Детское объединение</a:t>
            </a:r>
          </a:p>
          <a:p>
            <a:pPr marL="0" indent="0" algn="ctr"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ШРР «Гармония</a:t>
            </a:r>
            <a:r>
              <a:rPr lang="ru-RU" sz="3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Программа « Умелые ручки</a:t>
            </a:r>
            <a:r>
              <a:rPr lang="ru-RU" sz="3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800" b="1" dirty="0" smtClean="0">
                <a:latin typeface="Monotype Corsiva" pitchFamily="66" charset="0"/>
                <a:cs typeface="Times New Roman" pitchFamily="18" charset="0"/>
              </a:rPr>
              <a:t>Возраст  7– 9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2874" y="4293096"/>
            <a:ext cx="4896544" cy="13311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направлена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развитие образного мышления, формирование эстетического вкуса у обучающихся, владения разными навыками ручного труда, лепка пластилином, аппликация из бумаги, работа с природным материалом. Что способствует развитию и  самовыражению обучающегося.</a:t>
            </a:r>
            <a:endParaRPr lang="ru-RU" sz="1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3210" r="10599" b="5268"/>
          <a:stretch/>
        </p:blipFill>
        <p:spPr>
          <a:xfrm>
            <a:off x="1043608" y="849647"/>
            <a:ext cx="1947439" cy="248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987" y="5501969"/>
            <a:ext cx="240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</a:t>
            </a:r>
          </a:p>
          <a:p>
            <a:r>
              <a:rPr lang="ru-RU" sz="2000" b="1" dirty="0" smtClean="0">
                <a:latin typeface="Monotype Corsiva" pitchFamily="66" charset="0"/>
              </a:rPr>
              <a:t>8 961  896 06 62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2808"/>
            <a:ext cx="2088232" cy="23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Downloads\PE3wbnml2L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5040"/>
          <a:stretch/>
        </p:blipFill>
        <p:spPr bwMode="auto">
          <a:xfrm>
            <a:off x="3275855" y="2389654"/>
            <a:ext cx="2335183" cy="14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2xZnag7r_u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54" y="2389654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94" y="3717032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 с первой квалификационной</a:t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категорией: </a:t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</a:rPr>
              <a:t>Козина Марина Александровна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38275" y="764704"/>
            <a:ext cx="2232248" cy="87758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u="sng" dirty="0" smtClean="0">
                <a:latin typeface="Times New Roman" pitchFamily="18" charset="0"/>
                <a:cs typeface="Times New Roman" pitchFamily="18" charset="0"/>
              </a:rPr>
              <a:t>Студия:</a:t>
            </a:r>
          </a:p>
          <a:p>
            <a:pPr marL="0" indent="0" algn="ctr">
              <a:buNone/>
            </a:pPr>
            <a:r>
              <a:rPr lang="ru-RU" sz="2900" b="1" dirty="0" smtClean="0">
                <a:latin typeface="Monotype Corsiva" pitchFamily="66" charset="0"/>
                <a:cs typeface="Times New Roman" pitchFamily="18" charset="0"/>
              </a:rPr>
              <a:t>*«Мир звуков»</a:t>
            </a:r>
          </a:p>
          <a:p>
            <a:pPr marL="0" indent="0" algn="ctr">
              <a:buNone/>
            </a:pPr>
            <a:r>
              <a:rPr lang="ru-RU" sz="2900" b="1" dirty="0" smtClean="0">
                <a:latin typeface="Monotype Corsiva" pitchFamily="66" charset="0"/>
                <a:cs typeface="Times New Roman" pitchFamily="18" charset="0"/>
              </a:rPr>
              <a:t>Возраст: 4 – 7 лет</a:t>
            </a:r>
          </a:p>
          <a:p>
            <a:pPr marL="0" indent="0">
              <a:buNone/>
            </a:pPr>
            <a:endParaRPr lang="ru-RU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3003354" y="3212976"/>
            <a:ext cx="2502090" cy="21236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Шаги к успеху: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общей и мелкой моторики, артикуляции, мимики;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Исправление дефектов произношения звуков;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Пополнение словаря;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Развитие связной речи;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3" y="742651"/>
            <a:ext cx="1991378" cy="2659626"/>
          </a:xfrm>
          <a:prstGeom prst="rect">
            <a:avLst/>
          </a:prstGeom>
        </p:spPr>
      </p:pic>
      <p:pic>
        <p:nvPicPr>
          <p:cNvPr id="2052" name="Picture 4" descr="C:\Users\User\Downloads\20211126_111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1"/>
          <a:stretch/>
        </p:blipFill>
        <p:spPr bwMode="auto">
          <a:xfrm>
            <a:off x="3003354" y="1628800"/>
            <a:ext cx="2429461" cy="14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4794" y="5566936"/>
            <a:ext cx="2365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</a:t>
            </a:r>
          </a:p>
          <a:p>
            <a:r>
              <a:rPr lang="ru-RU" sz="2000" b="1" dirty="0" smtClean="0">
                <a:latin typeface="Monotype Corsiva" pitchFamily="66" charset="0"/>
              </a:rPr>
              <a:t>8 983 586  23 54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8928" y="658281"/>
            <a:ext cx="2683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Детское объединение:</a:t>
            </a:r>
          </a:p>
          <a:p>
            <a:pPr algn="ctr"/>
            <a:r>
              <a:rPr lang="ru-RU" b="1" dirty="0" smtClean="0">
                <a:latin typeface="Monotype Corsiva" pitchFamily="66" charset="0"/>
                <a:ea typeface="Calibri"/>
              </a:rPr>
              <a:t>*ШРР </a:t>
            </a:r>
            <a:r>
              <a:rPr lang="ru-RU" b="1" dirty="0">
                <a:latin typeface="Monotype Corsiva" pitchFamily="66" charset="0"/>
                <a:ea typeface="Calibri"/>
              </a:rPr>
              <a:t>«Гармония»</a:t>
            </a:r>
          </a:p>
          <a:p>
            <a:pPr algn="ctr"/>
            <a:r>
              <a:rPr lang="ru-RU" b="1" dirty="0" smtClean="0">
                <a:latin typeface="Monotype Corsiva" pitchFamily="66" charset="0"/>
                <a:ea typeface="Calibri"/>
              </a:rPr>
              <a:t>Программы «Сам </a:t>
            </a:r>
            <a:r>
              <a:rPr lang="ru-RU" b="1" dirty="0">
                <a:latin typeface="Monotype Corsiva" pitchFamily="66" charset="0"/>
                <a:ea typeface="Calibri"/>
              </a:rPr>
              <a:t>себе </a:t>
            </a:r>
            <a:r>
              <a:rPr lang="ru-RU" b="1" dirty="0" smtClean="0">
                <a:latin typeface="Monotype Corsiva" pitchFamily="66" charset="0"/>
                <a:ea typeface="Calibri"/>
              </a:rPr>
              <a:t>финансист» и «Дошколёнок»</a:t>
            </a:r>
            <a:endParaRPr lang="ru-RU" b="1" dirty="0">
              <a:latin typeface="Monotype Corsiva" pitchFamily="66" charset="0"/>
              <a:ea typeface="Calibri"/>
            </a:endParaRPr>
          </a:p>
          <a:p>
            <a:pPr algn="ctr"/>
            <a:r>
              <a:rPr lang="ru-RU" b="1" dirty="0">
                <a:latin typeface="Monotype Corsiva" pitchFamily="66" charset="0"/>
              </a:rPr>
              <a:t>Возраст  </a:t>
            </a:r>
            <a:r>
              <a:rPr lang="ru-RU" b="1" dirty="0" smtClean="0">
                <a:latin typeface="Monotype Corsiva" pitchFamily="66" charset="0"/>
              </a:rPr>
              <a:t>4-7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1" y="3604519"/>
            <a:ext cx="2740745" cy="24929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+mj-lt"/>
                <a:cs typeface="Times New Roman" pitchFamily="18" charset="0"/>
              </a:rPr>
              <a:t>Программа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«Сам </a:t>
            </a:r>
            <a:r>
              <a:rPr lang="ru-RU" sz="1200" b="1" dirty="0">
                <a:latin typeface="+mj-lt"/>
                <a:cs typeface="Times New Roman" pitchFamily="18" charset="0"/>
              </a:rPr>
              <a:t>себе финансист» </a:t>
            </a:r>
            <a:r>
              <a:rPr lang="ru-RU" sz="1200" dirty="0">
                <a:latin typeface="+mj-lt"/>
                <a:cs typeface="Times New Roman" pitchFamily="18" charset="0"/>
              </a:rPr>
              <a:t>поможет детям понять, как зарабатываются деньги, что такое семейный бюджет, почему он ограничен и, как сделать так, чтобы преумножить достаток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+mj-lt"/>
                <a:cs typeface="Times New Roman" pitchFamily="18" charset="0"/>
              </a:rPr>
              <a:t>Программа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«Дошколёнок» </a:t>
            </a:r>
            <a:r>
              <a:rPr lang="ru-RU" sz="1200" dirty="0" smtClean="0">
                <a:latin typeface="+mj-lt"/>
              </a:rPr>
              <a:t>научит </a:t>
            </a:r>
            <a:r>
              <a:rPr lang="ru-RU" sz="1200" dirty="0">
                <a:latin typeface="+mj-lt"/>
              </a:rPr>
              <a:t>детей точно и ясно выражать свои мысли, раскрыть их творческие способности, развить у ребят интерес и внимание к слову, к его эмоциональной окраске, воспитать бережное отношение к природе.</a:t>
            </a:r>
            <a:endParaRPr lang="ru-RU" sz="12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6702"/>
          <a:stretch/>
        </p:blipFill>
        <p:spPr bwMode="auto">
          <a:xfrm>
            <a:off x="5722114" y="2130512"/>
            <a:ext cx="2456737" cy="13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156" y="3441693"/>
            <a:ext cx="2213440" cy="236730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1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высшей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квалификационной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категории: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</a:rPr>
              <a:t>Гончар Ольга  Геннадьевна</a:t>
            </a:r>
            <a:r>
              <a:rPr lang="ru-RU" sz="2000" b="1" dirty="0">
                <a:latin typeface="Monotype Corsiva" pitchFamily="66" charset="0"/>
              </a:rPr>
              <a:t/>
            </a:r>
            <a:br>
              <a:rPr lang="ru-RU" sz="2000" b="1" dirty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323472" y="770650"/>
            <a:ext cx="4896544" cy="107417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000" b="1" u="sng" dirty="0">
                <a:latin typeface="Times New Roman" pitchFamily="18" charset="0"/>
                <a:cs typeface="Times New Roman" pitchFamily="18" charset="0"/>
              </a:rPr>
              <a:t>Детский хореографический коллектив </a:t>
            </a:r>
            <a:endParaRPr lang="ru-RU" sz="7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latin typeface="Monotype Corsiva" pitchFamily="66" charset="0"/>
                <a:cs typeface="Times New Roman" pitchFamily="18" charset="0"/>
              </a:rPr>
              <a:t>"</a:t>
            </a:r>
            <a:r>
              <a:rPr lang="ru-RU" sz="5500" b="1" dirty="0">
                <a:latin typeface="Monotype Corsiva" pitchFamily="66" charset="0"/>
                <a:cs typeface="Times New Roman" pitchFamily="18" charset="0"/>
              </a:rPr>
              <a:t>Вдохновение"</a:t>
            </a:r>
            <a:endParaRPr lang="ru-RU" sz="55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540" y="4060857"/>
            <a:ext cx="2836644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/>
              </a:rPr>
              <a:t>Данная программа направлена на художественное воспитание ребенка, обогащение его духовного мира, на развитие творческого потенциала личности, устойчивого интереса к танцевальному искусству, активному здоровому образу жизни.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Гончар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764704"/>
            <a:ext cx="221567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63518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«Азбука танца», «Ритмика танца».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6 – 8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78" y="1635187"/>
            <a:ext cx="227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«Радуга танца»,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«Мир танца».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12 – 14 лет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7" name="Picture 3" descr="C:\Users\User\Downloads\1609228732649_ado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40" y="2558517"/>
            <a:ext cx="2836644" cy="13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608870391911_ado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6" y="2558517"/>
            <a:ext cx="1896039" cy="28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81972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образования: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</a:rPr>
              <a:t>Ахметова  Евгения </a:t>
            </a:r>
            <a:r>
              <a:rPr lang="ru-RU" sz="2000" b="1" dirty="0" err="1" smtClean="0">
                <a:latin typeface="Monotype Corsiva" pitchFamily="66" charset="0"/>
              </a:rPr>
              <a:t>Ринатовна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64809" y="812963"/>
            <a:ext cx="3135384" cy="6219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Театральные </a:t>
            </a:r>
          </a:p>
          <a:p>
            <a:pPr marL="0" indent="0" algn="ctr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студии</a:t>
            </a:r>
          </a:p>
          <a:p>
            <a:pPr marL="0" indent="0" algn="ctr">
              <a:buNone/>
            </a:pPr>
            <a:endParaRPr lang="ru-RU" sz="2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528" y="3933056"/>
            <a:ext cx="2361495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новички, не дилетанты, как один-мы все таланты! Не страшны нам конкуренты, мы — сорвём аплодисменты! Каждый день наш бенефис, «Живое слово»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бис!»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019" y="1314121"/>
            <a:ext cx="1621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Monotype Corsiva" pitchFamily="66" charset="0"/>
              </a:rPr>
              <a:t>«Живое слово»</a:t>
            </a:r>
          </a:p>
          <a:p>
            <a:pPr algn="ctr"/>
            <a:r>
              <a:rPr lang="ru-RU" sz="1500" b="1" dirty="0" smtClean="0">
                <a:latin typeface="Monotype Corsiva" pitchFamily="66" charset="0"/>
              </a:rPr>
              <a:t>Возраст 8 – 14 лет</a:t>
            </a:r>
            <a:endParaRPr lang="ru-RU" sz="15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314121"/>
            <a:ext cx="1927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Monotype Corsiva" pitchFamily="66" charset="0"/>
              </a:rPr>
              <a:t>«Театральные игры»</a:t>
            </a:r>
          </a:p>
          <a:p>
            <a:pPr algn="ctr"/>
            <a:r>
              <a:rPr lang="ru-RU" sz="1500" b="1" dirty="0" smtClean="0">
                <a:latin typeface="Monotype Corsiva" pitchFamily="66" charset="0"/>
              </a:rPr>
              <a:t>Возраст </a:t>
            </a:r>
            <a:r>
              <a:rPr lang="ru-RU" sz="1500" b="1" dirty="0">
                <a:latin typeface="Monotype Corsiva" pitchFamily="66" charset="0"/>
              </a:rPr>
              <a:t>5</a:t>
            </a:r>
            <a:r>
              <a:rPr lang="ru-RU" sz="1500" b="1" dirty="0" smtClean="0">
                <a:latin typeface="Monotype Corsiva" pitchFamily="66" charset="0"/>
              </a:rPr>
              <a:t> – 7 лет</a:t>
            </a:r>
            <a:endParaRPr lang="ru-RU" sz="1500" b="1" dirty="0">
              <a:latin typeface="Monotype Corsiva" pitchFamily="66" charset="0"/>
            </a:endParaRPr>
          </a:p>
        </p:txBody>
      </p:sp>
      <p:pic>
        <p:nvPicPr>
          <p:cNvPr id="7" name="Picture 2" descr="C:\Users\User\Downloads\IMG_74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 bwMode="auto">
          <a:xfrm>
            <a:off x="1115616" y="812963"/>
            <a:ext cx="1944216" cy="26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IMG_74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35" y="2046668"/>
            <a:ext cx="3152893" cy="17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IMG_740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15856"/>
          <a:stretch/>
        </p:blipFill>
        <p:spPr bwMode="auto">
          <a:xfrm>
            <a:off x="3245323" y="1868119"/>
            <a:ext cx="1483102" cy="18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0663" y="5855912"/>
            <a:ext cx="43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8  950 966 88 60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9353" y="797930"/>
            <a:ext cx="2520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Детское объединение:</a:t>
            </a:r>
          </a:p>
          <a:p>
            <a:pPr algn="ctr"/>
            <a:r>
              <a:rPr lang="ru-RU" sz="1500" b="1" dirty="0">
                <a:latin typeface="Monotype Corsiva" pitchFamily="66" charset="0"/>
                <a:ea typeface="Calibri"/>
              </a:rPr>
              <a:t>ШРР «Гармония»</a:t>
            </a:r>
          </a:p>
          <a:p>
            <a:pPr algn="ctr"/>
            <a:r>
              <a:rPr lang="ru-RU" sz="1500" b="1" dirty="0" smtClean="0">
                <a:latin typeface="Monotype Corsiva" pitchFamily="66" charset="0"/>
                <a:ea typeface="Calibri"/>
              </a:rPr>
              <a:t>Программа «Театральные игры»</a:t>
            </a:r>
          </a:p>
          <a:p>
            <a:pPr algn="ctr"/>
            <a:r>
              <a:rPr lang="ru-RU" sz="1500" b="1" dirty="0" smtClean="0">
                <a:latin typeface="Monotype Corsiva" pitchFamily="66" charset="0"/>
              </a:rPr>
              <a:t>Возраст 4- 7 лет</a:t>
            </a:r>
            <a:endParaRPr lang="ru-RU" sz="15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525" y="3933056"/>
            <a:ext cx="2583904" cy="23083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+mj-lt"/>
              </a:rPr>
              <a:t>Программа </a:t>
            </a:r>
            <a:r>
              <a:rPr lang="ru-RU" sz="1200" b="1" dirty="0" smtClean="0">
                <a:latin typeface="+mj-lt"/>
              </a:rPr>
              <a:t>«Театральные игры»</a:t>
            </a:r>
          </a:p>
          <a:p>
            <a:pPr algn="just"/>
            <a:r>
              <a:rPr lang="ru-RU" sz="1200" dirty="0">
                <a:latin typeface="+mj-lt"/>
              </a:rPr>
              <a:t>я</a:t>
            </a:r>
            <a:r>
              <a:rPr lang="ru-RU" sz="1200" dirty="0" smtClean="0">
                <a:latin typeface="+mj-lt"/>
              </a:rPr>
              <a:t>вляется </a:t>
            </a:r>
            <a:r>
              <a:rPr lang="ru-RU" sz="1200" dirty="0">
                <a:latin typeface="+mj-lt"/>
              </a:rPr>
              <a:t>эффективным средством социализации ребёнка в процессе осмысления им нравственного подтекста литературного или фольклорного произведения и участия в игре, которая имеет коллективный характер, что и создает благоприятные условия для развития чувства партнерства и освоения способов позитивного взаимодействия.</a:t>
            </a:r>
            <a:endParaRPr lang="ru-RU" sz="1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81972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образования: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</a:rPr>
              <a:t>Щетинина Юлия Александровна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83024" y="837144"/>
            <a:ext cx="3312368" cy="837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Студия ДПИ</a:t>
            </a:r>
          </a:p>
          <a:p>
            <a:pPr marL="0" indent="0" algn="ctr">
              <a:buNone/>
            </a:pPr>
            <a:endParaRPr lang="ru-RU" sz="22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244" y="3645024"/>
            <a:ext cx="2276844" cy="21236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вид декоративно-прикладного искусства содержит в себе огромный потенциал для приобщения обучающихся к культурным, нравственным и духовным ценностям народа. Оно органично входит в современный быт и продолжает развиваться, сохраняя национальные традиции.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7244" y="1420535"/>
            <a:ext cx="169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«Волшебный бисер»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5 - </a:t>
            </a:r>
            <a:r>
              <a:rPr lang="ru-RU" b="1" dirty="0">
                <a:latin typeface="Monotype Corsiva" pitchFamily="66" charset="0"/>
              </a:rPr>
              <a:t>7</a:t>
            </a:r>
            <a:r>
              <a:rPr lang="ru-RU" b="1" dirty="0" smtClean="0">
                <a:latin typeface="Monotype Corsiva" pitchFamily="66" charset="0"/>
              </a:rPr>
              <a:t>лет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4" name="Picture 2" descr="C:\Users\User\Downloads\IMG-20220513-WA0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t="21316" r="6795" b="25012"/>
          <a:stretch/>
        </p:blipFill>
        <p:spPr bwMode="auto">
          <a:xfrm>
            <a:off x="1043608" y="837144"/>
            <a:ext cx="2043636" cy="25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_20220202_1133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"/>
          <a:stretch/>
        </p:blipFill>
        <p:spPr bwMode="auto">
          <a:xfrm>
            <a:off x="3132037" y="2331841"/>
            <a:ext cx="1511971" cy="12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_20220519_1636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9063" r="6063" b="10607"/>
          <a:stretch/>
        </p:blipFill>
        <p:spPr bwMode="auto">
          <a:xfrm>
            <a:off x="4683852" y="2343865"/>
            <a:ext cx="1738546" cy="12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762" y="5855912"/>
            <a:ext cx="43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8  923 397 80 84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840" y="1408511"/>
            <a:ext cx="176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«В гостях у феи Бусинки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5 - 12лет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1407863"/>
            <a:ext cx="178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ШРР "Гармония" «Рисуем вместе</a:t>
            </a:r>
            <a:r>
              <a:rPr lang="ru-RU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4 -7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308443" y="613779"/>
            <a:ext cx="2143736" cy="7940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Детское объединение</a:t>
            </a:r>
          </a:p>
        </p:txBody>
      </p:sp>
      <p:pic>
        <p:nvPicPr>
          <p:cNvPr id="1027" name="Picture 3" descr="C:\Users\User\Desktop\6oLIucs8o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6337"/>
          <a:stretch/>
        </p:blipFill>
        <p:spPr bwMode="auto">
          <a:xfrm>
            <a:off x="6516216" y="2343865"/>
            <a:ext cx="1728191" cy="12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6096" y="3645024"/>
            <a:ext cx="2935824" cy="27084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+mj-lt"/>
              </a:rPr>
              <a:t>Программа 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«Рисуем вместе» </a:t>
            </a:r>
            <a:r>
              <a:rPr lang="ru-RU" sz="1200" dirty="0" smtClean="0">
                <a:latin typeface="+mj-lt"/>
              </a:rPr>
              <a:t>позволяет </a:t>
            </a:r>
            <a:r>
              <a:rPr lang="ru-RU" sz="1200" dirty="0">
                <a:latin typeface="+mj-lt"/>
              </a:rPr>
              <a:t>решать не только обучающие задачи, но и создает условия для формирования у детей таких личностных качеств как: уверенность в себе, доброжелательное отношение к сверстникам, умение радоваться успехам товарищей, пробуждает эмоциональную отзывчивость, воспитывает чувство прекрасного, формирует трудолюбие, развивает мышление, внимание, память, фантазию и воображение.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32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17032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образования: </a:t>
            </a:r>
            <a:br>
              <a:rPr lang="ru-RU" sz="2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Monotype Corsiva" pitchFamily="66" charset="0"/>
              </a:rPr>
              <a:t>Омельченко Зинаида Владимировна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06370" y="823907"/>
            <a:ext cx="2556283" cy="13363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Студия</a:t>
            </a:r>
          </a:p>
          <a:p>
            <a:pPr marL="0" indent="0" algn="ctr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Monotype Corsiva" pitchFamily="66" charset="0"/>
                <a:cs typeface="Times New Roman" pitchFamily="18" charset="0"/>
              </a:rPr>
              <a:t>«Учимся правильно говорить</a:t>
            </a: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Возраст 4 – 18 лет</a:t>
            </a:r>
          </a:p>
          <a:p>
            <a:pPr marL="0" indent="0" algn="ctr">
              <a:buNone/>
            </a:pPr>
            <a:endParaRPr lang="ru-RU" sz="44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717032"/>
            <a:ext cx="2530813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-коррекция звукопроизношения;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-коррекция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письменной речи;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-коррекция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лексико-грамматической стороны речи;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связной речи, фонематического слуха, мелкой моторики, внимания и памяти.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/>
          <a:stretch/>
        </p:blipFill>
        <p:spPr>
          <a:xfrm>
            <a:off x="3472827" y="2026685"/>
            <a:ext cx="1848838" cy="1523408"/>
          </a:xfrm>
          <a:prstGeom prst="rect">
            <a:avLst/>
          </a:prstGeom>
        </p:spPr>
      </p:pic>
      <p:pic>
        <p:nvPicPr>
          <p:cNvPr id="4098" name="Picture 2" descr="C:\Users\User\Downloads\20220907_093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" t="4088" r="22937" b="16999"/>
          <a:stretch/>
        </p:blipFill>
        <p:spPr bwMode="auto">
          <a:xfrm>
            <a:off x="1043609" y="823907"/>
            <a:ext cx="1895462" cy="27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762" y="5855912"/>
            <a:ext cx="43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8  962 848 84 97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2653" y="620688"/>
            <a:ext cx="2571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Детское объединение:</a:t>
            </a:r>
          </a:p>
          <a:p>
            <a:pPr algn="ctr"/>
            <a:r>
              <a:rPr lang="ru-RU" b="1" dirty="0">
                <a:latin typeface="Monotype Corsiva" pitchFamily="66" charset="0"/>
                <a:ea typeface="Calibri"/>
              </a:rPr>
              <a:t>ШРР «Гармония</a:t>
            </a:r>
            <a:r>
              <a:rPr lang="ru-RU" b="1" dirty="0" smtClean="0">
                <a:latin typeface="Monotype Corsiva" pitchFamily="66" charset="0"/>
                <a:ea typeface="Calibri"/>
              </a:rPr>
              <a:t>»</a:t>
            </a:r>
          </a:p>
          <a:p>
            <a:pPr algn="ctr"/>
            <a:r>
              <a:rPr lang="ru-RU" b="1" dirty="0" smtClean="0">
                <a:latin typeface="Monotype Corsiva" pitchFamily="66" charset="0"/>
                <a:ea typeface="Calibri"/>
              </a:rPr>
              <a:t>Программа "</a:t>
            </a:r>
            <a:r>
              <a:rPr lang="ru-RU" b="1" dirty="0" err="1" smtClean="0">
                <a:latin typeface="Monotype Corsiva" pitchFamily="66" charset="0"/>
                <a:ea typeface="Calibri"/>
              </a:rPr>
              <a:t>АБВГДйка</a:t>
            </a:r>
            <a:r>
              <a:rPr lang="ru-RU" b="1" dirty="0">
                <a:latin typeface="Monotype Corsiva" pitchFamily="66" charset="0"/>
                <a:ea typeface="Calibri"/>
              </a:rPr>
              <a:t>"</a:t>
            </a:r>
          </a:p>
          <a:p>
            <a:pPr lvl="0" algn="ctr"/>
            <a:r>
              <a:rPr lang="ru-RU" b="1" dirty="0">
                <a:latin typeface="Monotype Corsiva" pitchFamily="66" charset="0"/>
              </a:rPr>
              <a:t>Возраст </a:t>
            </a:r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4 -7 лет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лет</a:t>
            </a: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83" y="2278079"/>
            <a:ext cx="1800200" cy="1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3815" y="3717031"/>
            <a:ext cx="2530813" cy="224676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программа содержит комплексы артикуляционных упражнений для всех групп звуков; дидактические игры для развития фонематического слуха и лексико-грамматической стороны речи; тексты сказок и серии сюжетных картинок для развития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592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62" y="3717032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Педагог дополнительного образования с первой квалификационной</a:t>
            </a:r>
            <a:br>
              <a:rPr lang="ru-RU" sz="1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категорией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</a:rPr>
              <a:t>Нестерова Наталья Ильинична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32865" y="764537"/>
            <a:ext cx="3528392" cy="7830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Детские объединения:</a:t>
            </a:r>
          </a:p>
          <a:p>
            <a:pPr marL="0" indent="0" algn="ctr"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8866" y="3999654"/>
            <a:ext cx="2204142" cy="11695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Здесь дети, играя, научатся:  читать, писать, считать,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петь, лепить и рисовать, а также в театр играть.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850" y="1547620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*</a:t>
            </a:r>
            <a:r>
              <a:rPr lang="ru-RU" b="1" dirty="0">
                <a:latin typeface="Monotype Corsiva" pitchFamily="66" charset="0"/>
                <a:ea typeface="Calibri"/>
              </a:rPr>
              <a:t>ШРР «</a:t>
            </a:r>
            <a:r>
              <a:rPr lang="ru-RU" b="1" dirty="0" smtClean="0">
                <a:latin typeface="Monotype Corsiva" pitchFamily="66" charset="0"/>
                <a:ea typeface="Calibri"/>
              </a:rPr>
              <a:t>Гармония»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4- 7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3" y="1555049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*</a:t>
            </a:r>
            <a:r>
              <a:rPr lang="ru-RU" b="1" dirty="0" err="1" smtClean="0">
                <a:latin typeface="Monotype Corsiva" pitchFamily="66" charset="0"/>
              </a:rPr>
              <a:t>Любознайки</a:t>
            </a:r>
            <a:endParaRPr lang="ru-RU" b="1" dirty="0" smtClean="0">
              <a:latin typeface="Monotype Corsiva" pitchFamily="66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1 – 4 класс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999654"/>
            <a:ext cx="2808312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Здесь дети научатся : Решать логические задачи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Выполнять задания  проблемного и эвристического характера.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Приобретут мотивацию к познанию и творчеству.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Научатся работать с различными источниками информации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Рисунок 15" descr="C:\Users\R1\Desktop\i (9) - копия.jpg"/>
          <p:cNvPicPr/>
          <p:nvPr/>
        </p:nvPicPr>
        <p:blipFill rotWithShape="1">
          <a:blip r:embed="rId2" cstate="print"/>
          <a:srcRect l="4420" r="10109"/>
          <a:stretch/>
        </p:blipFill>
        <p:spPr bwMode="auto">
          <a:xfrm>
            <a:off x="3164813" y="2275109"/>
            <a:ext cx="2232248" cy="152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R1\Desktop\i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7" y="2275109"/>
            <a:ext cx="2376265" cy="155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8" t="4433" r="9738" b="32875"/>
          <a:stretch/>
        </p:blipFill>
        <p:spPr>
          <a:xfrm>
            <a:off x="971600" y="823474"/>
            <a:ext cx="2088232" cy="2501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762" y="5855912"/>
            <a:ext cx="4347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8  961  899 61 84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34" y="3645024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высшей </a:t>
            </a:r>
            <a:r>
              <a:rPr lang="ru-RU" sz="18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квалификационной </a:t>
            </a:r>
            <a:r>
              <a:rPr lang="ru-RU" sz="18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категории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</a:rPr>
              <a:t>Комарова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Галина Михайловна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843808" y="764537"/>
            <a:ext cx="5544616" cy="1327988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Clr>
                <a:srgbClr val="297FD5"/>
              </a:buClr>
              <a:buNone/>
            </a:pPr>
            <a:r>
              <a:rPr lang="ru-RU" sz="5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Студия изобразительного искусства:</a:t>
            </a:r>
          </a:p>
          <a:p>
            <a:pPr marL="0" indent="0" algn="ctr"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900" b="1" dirty="0" smtClean="0">
                <a:latin typeface="Monotype Corsiva" pitchFamily="66" charset="0"/>
                <a:cs typeface="Times New Roman" pitchFamily="18" charset="0"/>
              </a:rPr>
              <a:t>«Мир и человек»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4509120"/>
            <a:ext cx="4608512" cy="16004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программах обучения живописи и графике основам композиции и построения освоение различных художественных техник композиции на свободную заданную тему ещё много-много интересного в нашем на занятиях способствует , зрительная память и чувства цвета, эстетического вкуса внимание к окружающему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миру.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271" y="2094517"/>
            <a:ext cx="166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*Радужный мир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7-9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1654" y="2089885"/>
            <a:ext cx="18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*В мире красок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Возраст 10-13 лет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199" y="2092525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*Взгляд на мир</a:t>
            </a:r>
          </a:p>
          <a:p>
            <a:r>
              <a:rPr lang="ru-RU" b="1" dirty="0" smtClean="0">
                <a:latin typeface="Monotype Corsiva" pitchFamily="66" charset="0"/>
              </a:rPr>
              <a:t>Возраст 14 – 17 лет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/>
          <a:stretch/>
        </p:blipFill>
        <p:spPr bwMode="auto">
          <a:xfrm>
            <a:off x="971601" y="785339"/>
            <a:ext cx="1944216" cy="25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User\Desktop\сентябрь 2022 мои программы\Новая папка\базовый (3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69" y="2852936"/>
            <a:ext cx="2384940" cy="14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69" y="2852936"/>
            <a:ext cx="2521906" cy="14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4534" y="5540172"/>
            <a:ext cx="434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</a:t>
            </a:r>
          </a:p>
          <a:p>
            <a:r>
              <a:rPr lang="ru-RU" sz="2000" b="1" dirty="0" smtClean="0">
                <a:latin typeface="Monotype Corsiva" pitchFamily="66" charset="0"/>
              </a:rPr>
              <a:t>8  961 742 60 27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97" y="3645024"/>
            <a:ext cx="2213440" cy="13889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latin typeface="Monotype Corsiva" pitchFamily="66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1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высшей </a:t>
            </a:r>
            <a:r>
              <a:rPr lang="ru-RU" sz="1800" b="1" dirty="0">
                <a:latin typeface="Monotype Corsiva" pitchFamily="66" charset="0"/>
                <a:cs typeface="Times New Roman" pitchFamily="18" charset="0"/>
              </a:rPr>
              <a:t>квалификационной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категории: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err="1" smtClean="0">
                <a:latin typeface="Monotype Corsiva" pitchFamily="66" charset="0"/>
              </a:rPr>
              <a:t>Галенковская</a:t>
            </a:r>
            <a:r>
              <a:rPr lang="ru-RU" sz="1800" b="1" dirty="0" smtClean="0">
                <a:latin typeface="Monotype Corsiva" pitchFamily="66" charset="0"/>
              </a:rPr>
              <a:t> Надежда Сергеевна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915816" y="764537"/>
            <a:ext cx="5472607" cy="127967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800" b="1" u="sng" dirty="0">
                <a:latin typeface="Times New Roman" pitchFamily="18" charset="0"/>
                <a:cs typeface="Times New Roman" pitchFamily="18" charset="0"/>
              </a:rPr>
              <a:t>Спортивная секция:</a:t>
            </a:r>
            <a:endParaRPr lang="ru-RU" sz="5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200" b="1" dirty="0" smtClean="0">
                <a:latin typeface="Monotype Corsiva" pitchFamily="66" charset="0"/>
                <a:cs typeface="Times New Roman" pitchFamily="18" charset="0"/>
              </a:rPr>
              <a:t>Дзюдо»</a:t>
            </a:r>
          </a:p>
          <a:p>
            <a:pPr marL="0" indent="0" algn="ctr">
              <a:buNone/>
            </a:pPr>
            <a:r>
              <a:rPr lang="ru-RU" sz="4200" b="1" dirty="0" smtClean="0">
                <a:latin typeface="Monotype Corsiva" pitchFamily="66" charset="0"/>
                <a:cs typeface="Times New Roman" pitchFamily="18" charset="0"/>
              </a:rPr>
              <a:t>Возраст  5 – 12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4184736"/>
            <a:ext cx="4536504" cy="18841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Программа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направлена на формирование у обучающихся ценностного отношения к своему здоровью, на развитие и совершенствование  физических качеств, достижение физического совершенствования, работоспособности, освоение техники и тактики дзюдо.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«Победишь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себя – победишь всех</a:t>
            </a: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!!!»</a:t>
            </a:r>
            <a:endParaRPr lang="ru-RU" sz="2400" b="1" dirty="0"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 descr="C:\Users\User\Downloads\изображение_viber_2022-09-07_01-59-10-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060848"/>
            <a:ext cx="2399433" cy="1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Назарово, декабрь 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359219" cy="1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3210" r="10599" b="5268"/>
          <a:stretch/>
        </p:blipFill>
        <p:spPr>
          <a:xfrm>
            <a:off x="1043608" y="849647"/>
            <a:ext cx="1947439" cy="248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987" y="5501969"/>
            <a:ext cx="240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Контактный номер: </a:t>
            </a:r>
          </a:p>
          <a:p>
            <a:r>
              <a:rPr lang="ru-RU" sz="2000" b="1" dirty="0" smtClean="0">
                <a:latin typeface="Monotype Corsiva" pitchFamily="66" charset="0"/>
              </a:rPr>
              <a:t>8 961  896 06 62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414</TotalTime>
  <Words>1033</Words>
  <Application>Microsoft Office PowerPoint</Application>
  <PresentationFormat>Экран (4:3)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Педагог дополнительного образования:  Тайдынова Елена  Викторовна</vt:lpstr>
      <vt:lpstr>Педагог дополнительного образования с первой квалификационной категорией:  Козина Марина Александровна</vt:lpstr>
      <vt:lpstr>Педагог дополнительного образования  высшей квалификационной категории:  Гончар Ольга  Геннадьевна </vt:lpstr>
      <vt:lpstr>Педагог дополнительного образования:  Ахметова  Евгения Ринатовна</vt:lpstr>
      <vt:lpstr>Педагог дополнительного образования:  Щетинина Юлия Александровна</vt:lpstr>
      <vt:lpstr>Педагог дополнительного образования:  Омельченко Зинаида Владимировна</vt:lpstr>
      <vt:lpstr>Педагог дополнительного образования с первой квалификационной категорией :  Нестерова Наталья Ильинична</vt:lpstr>
      <vt:lpstr>Педагог дополнительного образования  высшей квалификационной категории:  Комарова Галина Михайловна</vt:lpstr>
      <vt:lpstr>Педагог дополнительного образования  высшей квалификационной категории:  Галенковская Надежда Сергеевна</vt:lpstr>
      <vt:lpstr> Педагог дополнительного образования:  Новикова Людмила  Петровна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Тайдынова Елена</dc:title>
  <dc:creator>Пользователь</dc:creator>
  <cp:lastModifiedBy>Пользователь</cp:lastModifiedBy>
  <cp:revision>46</cp:revision>
  <dcterms:created xsi:type="dcterms:W3CDTF">2022-09-06T04:19:16Z</dcterms:created>
  <dcterms:modified xsi:type="dcterms:W3CDTF">2023-01-26T06:41:23Z</dcterms:modified>
</cp:coreProperties>
</file>