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7" r:id="rId10"/>
    <p:sldId id="268" r:id="rId11"/>
    <p:sldId id="269" r:id="rId12"/>
    <p:sldId id="270" r:id="rId13"/>
    <p:sldId id="272" r:id="rId14"/>
    <p:sldId id="274" r:id="rId15"/>
    <p:sldId id="271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44" y="-3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22B18-37F6-46F0-8AD0-4E171580F2A0}" type="datetimeFigureOut">
              <a:rPr lang="ru-RU" smtClean="0"/>
              <a:t>08.09.2022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89F14-8846-413D-928D-6F10653EEE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9062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22B18-37F6-46F0-8AD0-4E171580F2A0}" type="datetimeFigureOut">
              <a:rPr lang="ru-RU" smtClean="0"/>
              <a:t>08.09.2022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89F14-8846-413D-928D-6F10653EEE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7978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22B18-37F6-46F0-8AD0-4E171580F2A0}" type="datetimeFigureOut">
              <a:rPr lang="ru-RU" smtClean="0"/>
              <a:t>08.09.2022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89F14-8846-413D-928D-6F10653EEE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8964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22B18-37F6-46F0-8AD0-4E171580F2A0}" type="datetimeFigureOut">
              <a:rPr lang="ru-RU" smtClean="0"/>
              <a:t>08.09.2022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89F14-8846-413D-928D-6F10653EEE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5169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22B18-37F6-46F0-8AD0-4E171580F2A0}" type="datetimeFigureOut">
              <a:rPr lang="ru-RU" smtClean="0"/>
              <a:t>08.09.2022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89F14-8846-413D-928D-6F10653EEE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2439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22B18-37F6-46F0-8AD0-4E171580F2A0}" type="datetimeFigureOut">
              <a:rPr lang="ru-RU" smtClean="0"/>
              <a:t>08.09.2022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89F14-8846-413D-928D-6F10653EEE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5879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22B18-37F6-46F0-8AD0-4E171580F2A0}" type="datetimeFigureOut">
              <a:rPr lang="ru-RU" smtClean="0"/>
              <a:t>08.09.2022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89F14-8846-413D-928D-6F10653EEE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403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22B18-37F6-46F0-8AD0-4E171580F2A0}" type="datetimeFigureOut">
              <a:rPr lang="ru-RU" smtClean="0"/>
              <a:t>08.09.2022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89F14-8846-413D-928D-6F10653EEE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0530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22B18-37F6-46F0-8AD0-4E171580F2A0}" type="datetimeFigureOut">
              <a:rPr lang="ru-RU" smtClean="0"/>
              <a:t>08.09.2022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89F14-8846-413D-928D-6F10653EEE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83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22B18-37F6-46F0-8AD0-4E171580F2A0}" type="datetimeFigureOut">
              <a:rPr lang="ru-RU" smtClean="0"/>
              <a:t>08.09.2022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89F14-8846-413D-928D-6F10653EEE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1773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22B18-37F6-46F0-8AD0-4E171580F2A0}" type="datetimeFigureOut">
              <a:rPr lang="ru-RU" smtClean="0"/>
              <a:t>08.09.2022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89F14-8846-413D-928D-6F10653EEE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2233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E22B18-37F6-46F0-8AD0-4E171580F2A0}" type="datetimeFigureOut">
              <a:rPr lang="ru-RU" smtClean="0"/>
              <a:t>08.09.2022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489F14-8846-413D-928D-6F10653EEE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8858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Е.Р.АХМЕТОВА\ЖИВОЕ СЛОВО\уголок\1614693557_145-p-fon-s-ramkami-dlya-bukleta-1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9552" y="1700808"/>
            <a:ext cx="8280920" cy="3477875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altLang="zh-CN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hnschrift SemiBold Condensed" pitchFamily="34" charset="0"/>
              </a:rPr>
              <a:t>Роль воспитательной работы.</a:t>
            </a:r>
          </a:p>
          <a:p>
            <a:pPr algn="ctr"/>
            <a:r>
              <a:rPr lang="ru-RU" altLang="zh-CN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hnschrift SemiBold Condensed" pitchFamily="34" charset="0"/>
              </a:rPr>
              <a:t> </a:t>
            </a:r>
            <a:r>
              <a:rPr lang="ru-RU" altLang="zh-CN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hnschrift SemiBold Condensed" pitchFamily="34" charset="0"/>
              </a:rPr>
              <a:t> Программа воспитания.</a:t>
            </a:r>
          </a:p>
          <a:p>
            <a:pPr algn="ctr"/>
            <a:r>
              <a:rPr lang="ru-RU" altLang="zh-CN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hnschrift SemiBold Condensed" pitchFamily="34" charset="0"/>
              </a:rPr>
              <a:t>«В</a:t>
            </a:r>
            <a:r>
              <a:rPr lang="ru-RU" altLang="zh-CN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hnschrift SemiBold Condensed" pitchFamily="34" charset="0"/>
              </a:rPr>
              <a:t>ызовы» в системе воспитательной работы в новом учебном</a:t>
            </a:r>
            <a:endParaRPr lang="ru-RU" altLang="zh-CN" sz="4400" b="1" dirty="0" smtClean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ahnschrift SemiBold Condensed" pitchFamily="34" charset="0"/>
            </a:endParaRPr>
          </a:p>
          <a:p>
            <a:pPr algn="ctr"/>
            <a:r>
              <a:rPr lang="ru-RU" altLang="zh-CN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hnschrift SemiBold Condensed" pitchFamily="34" charset="0"/>
              </a:rPr>
              <a:t>в 2022-2023 уч. году</a:t>
            </a:r>
            <a:endParaRPr lang="ru-RU" sz="4400" dirty="0"/>
          </a:p>
        </p:txBody>
      </p:sp>
      <p:sp>
        <p:nvSpPr>
          <p:cNvPr id="5" name="TextBox 4"/>
          <p:cNvSpPr txBox="1"/>
          <p:nvPr/>
        </p:nvSpPr>
        <p:spPr>
          <a:xfrm>
            <a:off x="6516217" y="5229200"/>
            <a:ext cx="2304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>
                <a:latin typeface="Bahnschrift Condensed" pitchFamily="34" charset="0"/>
              </a:rPr>
              <a:t>Подготовила:</a:t>
            </a:r>
            <a:endParaRPr lang="ru-RU" dirty="0" smtClean="0">
              <a:latin typeface="Bahnschrift Condensed" pitchFamily="34" charset="0"/>
            </a:endParaRPr>
          </a:p>
          <a:p>
            <a:pPr algn="r"/>
            <a:r>
              <a:rPr lang="ru-RU" dirty="0" err="1" smtClean="0">
                <a:latin typeface="Bahnschrift Condensed" pitchFamily="34" charset="0"/>
              </a:rPr>
              <a:t>Е.Р.Ахметова</a:t>
            </a:r>
            <a:endParaRPr lang="ru-RU" dirty="0" smtClean="0">
              <a:latin typeface="Bahnschrift Condensed" pitchFamily="34" charset="0"/>
            </a:endParaRPr>
          </a:p>
          <a:p>
            <a:pPr algn="r"/>
            <a:r>
              <a:rPr lang="ru-RU" dirty="0" err="1" smtClean="0">
                <a:latin typeface="Bahnschrift Condensed" pitchFamily="34" charset="0"/>
              </a:rPr>
              <a:t>Зам.директора</a:t>
            </a:r>
            <a:r>
              <a:rPr lang="ru-RU" dirty="0" smtClean="0">
                <a:latin typeface="Bahnschrift Condensed" pitchFamily="34" charset="0"/>
              </a:rPr>
              <a:t> по ВР</a:t>
            </a:r>
            <a:endParaRPr lang="ru-RU" dirty="0">
              <a:latin typeface="Bahnschrift Condense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79912" y="6246023"/>
            <a:ext cx="2232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err="1" smtClean="0">
                <a:latin typeface="Bahnschrift Condensed" pitchFamily="34" charset="0"/>
              </a:rPr>
              <a:t>п.Копьево</a:t>
            </a:r>
            <a:endParaRPr lang="ru-RU" sz="1600" dirty="0" smtClean="0">
              <a:latin typeface="Bahnschrift Condensed" pitchFamily="34" charset="0"/>
            </a:endParaRPr>
          </a:p>
          <a:p>
            <a:pPr algn="ctr"/>
            <a:r>
              <a:rPr lang="ru-RU" sz="1600" dirty="0" smtClean="0">
                <a:latin typeface="Bahnschrift Condensed" pitchFamily="34" charset="0"/>
              </a:rPr>
              <a:t>2022</a:t>
            </a:r>
            <a:endParaRPr lang="ru-RU" sz="1600" dirty="0">
              <a:latin typeface="Bahnschrift Condens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0965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Е.Р.АХМЕТОВА\ЖИВОЕ СЛОВО\уголок\1614693557_145-p-fon-s-ramkami-dlya-bukleta-1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260648"/>
            <a:ext cx="8496944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ahnschrift SemiBold Condensed" pitchFamily="34" charset="0"/>
            </a:endParaRPr>
          </a:p>
          <a:p>
            <a:pPr algn="ctr"/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hnschrift SemiBold Condensed" pitchFamily="34" charset="0"/>
              </a:rPr>
              <a:t>«Профилактика»</a:t>
            </a:r>
          </a:p>
          <a:p>
            <a:pPr algn="just"/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hnschrift SemiBold Condensed" pitchFamily="34" charset="0"/>
              </a:rPr>
              <a:t>Приоритетными задачами профилактической воспитательной работы в МБУ ДО «КРДДТ» являются: содействие формированию у обучающихся экологической культуры,  культуры здорового и безопасного образа жизни, формирование личных убеждений, качеств и привычек, способствующих снижению риска здоровью в повседневной жизни. (…)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hnschrift SemiBold Condensed" pitchFamily="34" charset="0"/>
              </a:rPr>
              <a:t> «Работа с родителями»</a:t>
            </a:r>
          </a:p>
          <a:p>
            <a:pPr algn="just"/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hnschrift SemiBold Condensed" pitchFamily="34" charset="0"/>
              </a:rPr>
              <a:t>Работа с родителями или законными представителями обучающихся осуществляется для более эффективного достижения цели воспитания, которое обеспечивается согласованием позиций семьи и Дома детского творчества в данном вопросе. (…)</a:t>
            </a:r>
          </a:p>
        </p:txBody>
      </p:sp>
    </p:spTree>
    <p:extLst>
      <p:ext uri="{BB962C8B-B14F-4D97-AF65-F5344CB8AC3E}">
        <p14:creationId xmlns:p14="http://schemas.microsoft.com/office/powerpoint/2010/main" val="11790954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Е.Р.АХМЕТОВА\ЖИВОЕ СЛОВО\уголок\1614693557_145-p-fon-s-ramkami-dlya-bukleta-1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260648"/>
            <a:ext cx="849694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ahnschrift SemiBold Condensed" pitchFamily="34" charset="0"/>
            </a:endParaRPr>
          </a:p>
          <a:p>
            <a:pPr algn="ctr"/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hnschrift SemiBold Condensed" pitchFamily="34" charset="0"/>
              </a:rPr>
              <a:t>Основные направления самоанализа воспитательной работы.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hnschrift SemiBold Condensed" pitchFamily="34" charset="0"/>
              </a:rPr>
              <a:t>Структура аналитического отчета воспитательной деятельности МБУ ДО «КРДДТ» включает : </a:t>
            </a:r>
          </a:p>
          <a:p>
            <a:pPr algn="just"/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hnschrift SemiBold Condensed" pitchFamily="34" charset="0"/>
              </a:rPr>
              <a:t>1. Анализ работы по направлениям деятельности. </a:t>
            </a:r>
          </a:p>
          <a:p>
            <a:pPr algn="just"/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hnschrift SemiBold Condensed" pitchFamily="34" charset="0"/>
              </a:rPr>
              <a:t>2. Общее состояние организуемой в Доме детского творчества совместной деятельности обучающихся, педагогов, родителей (законных представителей).</a:t>
            </a:r>
          </a:p>
          <a:p>
            <a:pPr algn="just"/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hnschrift SemiBold Condensed" pitchFamily="34" charset="0"/>
              </a:rPr>
              <a:t>3. Анализ уровня воспитанности обучающихся. </a:t>
            </a:r>
          </a:p>
          <a:p>
            <a:pPr algn="just"/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hnschrift SemiBold Condensed" pitchFamily="34" charset="0"/>
              </a:rPr>
              <a:t>4. Качество воспитательной деятельности педагогов. </a:t>
            </a:r>
          </a:p>
          <a:p>
            <a:pPr algn="just"/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hnschrift SemiBold Condensed" pitchFamily="34" charset="0"/>
              </a:rPr>
              <a:t>5. Управление воспитательным процессом. </a:t>
            </a:r>
          </a:p>
        </p:txBody>
      </p:sp>
    </p:spTree>
    <p:extLst>
      <p:ext uri="{BB962C8B-B14F-4D97-AF65-F5344CB8AC3E}">
        <p14:creationId xmlns:p14="http://schemas.microsoft.com/office/powerpoint/2010/main" val="6997133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Е.Р.АХМЕТОВА\ЖИВОЕ СЛОВО\уголок\1614693557_145-p-fon-s-ramkami-dlya-bukleta-1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260648"/>
            <a:ext cx="84969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hnschrift SemiBold Condensed" pitchFamily="34" charset="0"/>
              </a:rPr>
              <a:t>Календарный план воспитательной работы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hnschrift SemiBold Condensed" pitchFamily="34" charset="0"/>
              </a:rPr>
              <a:t>МБУ ДО «КРДДТ» на 2022-2023 учебный год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37866"/>
            <a:ext cx="8496944" cy="5331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03847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Е.Р.АХМЕТОВА\ЖИВОЕ СЛОВО\уголок\1614693557_145-p-fon-s-ramkami-dlya-bukleta-1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260648"/>
            <a:ext cx="84969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hnschrift SemiBold Condensed" pitchFamily="34" charset="0"/>
              </a:rPr>
              <a:t>ВЫЗОВ 1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96752"/>
            <a:ext cx="7995865" cy="5368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02397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Е.Р.АХМЕТОВА\ЖИВОЕ СЛОВО\уголок\1614693557_145-p-fon-s-ramkami-dlya-bukleta-1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260648"/>
            <a:ext cx="84969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hnschrift SemiBold Condensed" pitchFamily="34" charset="0"/>
              </a:rPr>
              <a:t>ВЫЗОВ 2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3" y="1106488"/>
            <a:ext cx="8358187" cy="464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00428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Е.Р.АХМЕТОВА\ЖИВОЕ СЛОВО\уголок\1614693557_145-p-fon-s-ramkami-dlya-bukleta-1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260648"/>
            <a:ext cx="849694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b="1" dirty="0" smtClean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ahnschrift SemiBold Condensed" pitchFamily="34" charset="0"/>
            </a:endParaRPr>
          </a:p>
          <a:p>
            <a:pPr algn="ctr"/>
            <a:endParaRPr lang="ru-RU" sz="3200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ahnschrift SemiBold Condensed" pitchFamily="34" charset="0"/>
            </a:endParaRPr>
          </a:p>
          <a:p>
            <a:pPr algn="ctr"/>
            <a:endParaRPr lang="ru-RU" sz="3200" b="1" dirty="0" smtClean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ahnschrift SemiBold Condensed" pitchFamily="34" charset="0"/>
            </a:endParaRPr>
          </a:p>
          <a:p>
            <a:pPr algn="ctr"/>
            <a:endParaRPr lang="ru-RU" sz="4400" b="1" dirty="0" smtClean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ahnschrift SemiBold Condensed" pitchFamily="34" charset="0"/>
            </a:endParaRPr>
          </a:p>
          <a:p>
            <a:pPr algn="ctr"/>
            <a:r>
              <a:rPr lang="ru-RU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hnschrift SemiBold Condensed" pitchFamily="34" charset="0"/>
              </a:rPr>
              <a:t>ТЕРПЕНИЕ И ТРУД-ВСЁ ПЕРЕТРУТ !</a:t>
            </a:r>
          </a:p>
          <a:p>
            <a:pPr algn="ctr"/>
            <a:endParaRPr lang="ru-RU" sz="3200" b="1" dirty="0" smtClean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ahnschrift SemiBold Condensed" pitchFamily="34" charset="0"/>
            </a:endParaRPr>
          </a:p>
          <a:p>
            <a:pPr algn="ctr"/>
            <a:endParaRPr lang="ru-RU" sz="3200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ahnschrift SemiBold Condensed" pitchFamily="34" charset="0"/>
            </a:endParaRPr>
          </a:p>
          <a:p>
            <a:pPr algn="ctr"/>
            <a:endParaRPr lang="ru-RU" sz="3200" b="1" dirty="0" smtClean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ahnschrift SemiBold Condensed" pitchFamily="34" charset="0"/>
            </a:endParaRPr>
          </a:p>
          <a:p>
            <a:pPr algn="ctr"/>
            <a:r>
              <a:rPr 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hnschrift SemiBold Condensed" pitchFamily="34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6044559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edu.gov.ru/uploads/media/photo/2022/04/20/d814cf596ef75134452a_2000x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7" y="260649"/>
            <a:ext cx="7704856" cy="48458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99792" y="61653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95536" y="5301208"/>
            <a:ext cx="83606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hnschrift SemiBold Condensed" pitchFamily="34" charset="0"/>
              </a:rPr>
              <a:t>«Эта миссия- воспитание детей- чрезвычайно важная»</a:t>
            </a:r>
            <a:endParaRPr lang="ru-RU" sz="3200" dirty="0" smtClean="0"/>
          </a:p>
          <a:p>
            <a:pPr algn="r"/>
            <a:r>
              <a:rPr lang="ru-RU" sz="3200" dirty="0" err="1" smtClean="0">
                <a:solidFill>
                  <a:schemeClr val="tx2">
                    <a:lumMod val="75000"/>
                  </a:schemeClr>
                </a:solidFill>
                <a:latin typeface="Bahnschrift SemiBold Condensed" pitchFamily="34" charset="0"/>
              </a:rPr>
              <a:t>В.В.Путин</a:t>
            </a:r>
            <a:endParaRPr lang="ru-RU" sz="3200" dirty="0">
              <a:solidFill>
                <a:schemeClr val="tx2">
                  <a:lumMod val="75000"/>
                </a:schemeClr>
              </a:solidFill>
              <a:latin typeface="Bahnschrift SemiBold Condens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85626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Е.Р.АХМЕТОВА\ЖИВОЕ СЛОВО\уголок\1614693557_145-p-fon-s-ramkami-dlya-bukleta-1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260648"/>
            <a:ext cx="8496944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altLang="zh-CN" sz="2200" b="1" dirty="0" smtClean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ahnschrift SemiBold Condensed" pitchFamily="34" charset="0"/>
            </a:endParaRPr>
          </a:p>
          <a:p>
            <a:pPr algn="just"/>
            <a:r>
              <a:rPr lang="ru-RU" altLang="zh-CN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hnschrift SemiBold Condensed" pitchFamily="34" charset="0"/>
              </a:rPr>
              <a:t>Воспитательная программа  на 2021-2026 год была разработана в соответствии с :</a:t>
            </a:r>
          </a:p>
          <a:p>
            <a:pPr marL="457200" indent="-457200" algn="just">
              <a:buAutoNum type="arabicPeriod"/>
            </a:pPr>
            <a:r>
              <a:rPr lang="ru-RU" altLang="zh-CN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hnschrift SemiBold Condensed" pitchFamily="34" charset="0"/>
              </a:rPr>
              <a:t>Федеральным законом от 31 июля 2020 г. № 304-ФЗ “О внесении изменений в Федеральный закон «Об образовании в Российской Федерации по вопросам воспитания обучающихся»;  </a:t>
            </a:r>
          </a:p>
          <a:p>
            <a:pPr algn="just"/>
            <a:r>
              <a:rPr lang="ru-RU" altLang="zh-CN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hnschrift SemiBold Condensed" pitchFamily="34" charset="0"/>
              </a:rPr>
              <a:t>2.  Концепцией развития дополнительного образования детей, утвержденная распоряжением Правительства Российской Федерации от 04.09.2014г. № 1726-р.;  </a:t>
            </a:r>
          </a:p>
          <a:p>
            <a:pPr algn="just"/>
            <a:r>
              <a:rPr lang="ru-RU" altLang="zh-CN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hnschrift SemiBold Condensed" pitchFamily="34" charset="0"/>
              </a:rPr>
              <a:t>3.	Указом Президента Российской Федерации «О национальных целях развития Российской Федерации на период до 2030 года», определяющего одной из национальных целей развития Российской Федерации предоставление возможности для самореализации и развития талантов.  </a:t>
            </a:r>
          </a:p>
          <a:p>
            <a:pPr algn="just"/>
            <a:r>
              <a:rPr lang="ru-RU" altLang="zh-CN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hnschrift SemiBold Condensed" pitchFamily="34" charset="0"/>
              </a:rPr>
              <a:t> </a:t>
            </a:r>
          </a:p>
          <a:p>
            <a:pPr algn="ctr"/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2169742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Е.Р.АХМЕТОВА\ЖИВОЕ СЛОВО\уголок\1614693557_145-p-fon-s-ramkami-dlya-bukleta-1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260648"/>
            <a:ext cx="8496944" cy="754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CN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hnschrift SemiBold Condensed" pitchFamily="34" charset="0"/>
              </a:rPr>
              <a:t>Цель и задачи воспитания:</a:t>
            </a:r>
          </a:p>
          <a:p>
            <a:pPr marL="342900" indent="-342900" algn="just">
              <a:buFontTx/>
              <a:buChar char="-"/>
            </a:pPr>
            <a:r>
              <a:rPr lang="ru-RU" altLang="zh-CN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hnschrift SemiBold Condensed" pitchFamily="34" charset="0"/>
              </a:rPr>
              <a:t>Создание условий для формирования социально-активной, творческой, нравственно и физически здоровой личности, способной на сознательный выбор жизненной позиции, а также к духовному и физическому самосовершенствованию, саморазвитию в социуме.  Данная цель ориентирована на обеспечение положительной динамики личностного развития обучающихся.</a:t>
            </a:r>
          </a:p>
          <a:p>
            <a:pPr marL="342900" indent="-342900" algn="just">
              <a:buFontTx/>
              <a:buChar char="-"/>
            </a:pPr>
            <a:r>
              <a:rPr lang="ru-RU" altLang="zh-CN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hnschrift SemiBold Condensed" pitchFamily="34" charset="0"/>
              </a:rPr>
              <a:t>И</a:t>
            </a:r>
            <a:r>
              <a:rPr lang="ru-RU" altLang="zh-CN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hnschrift SemiBold Condensed" pitchFamily="34" charset="0"/>
              </a:rPr>
              <a:t>спользовать в воспитании обучающихся возможностей занятий по дополнительным общеобразовательным общеразвивающим программам, как источника поддержки и развития интереса детей к познанию и творчеству; </a:t>
            </a:r>
          </a:p>
          <a:p>
            <a:pPr marL="342900" indent="-342900" algn="just">
              <a:buFontTx/>
              <a:buChar char="-"/>
            </a:pPr>
            <a:r>
              <a:rPr lang="ru-RU" altLang="zh-CN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hnschrift SemiBold Condensed" pitchFamily="34" charset="0"/>
              </a:rPr>
              <a:t>О</a:t>
            </a:r>
            <a:r>
              <a:rPr lang="ru-RU" altLang="zh-CN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hnschrift SemiBold Condensed" pitchFamily="34" charset="0"/>
              </a:rPr>
              <a:t>рганизовывать воспитательную работу с коллективом и индивидуальную работу с обучающимися детских объединений; </a:t>
            </a:r>
          </a:p>
          <a:p>
            <a:pPr marL="342900" indent="-342900" algn="just">
              <a:buFontTx/>
              <a:buChar char="-"/>
            </a:pPr>
            <a:r>
              <a:rPr lang="ru-RU" altLang="zh-CN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hnschrift SemiBold Condensed" pitchFamily="34" charset="0"/>
              </a:rPr>
              <a:t>Р</a:t>
            </a:r>
            <a:r>
              <a:rPr lang="ru-RU" altLang="zh-CN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hnschrift SemiBold Condensed" pitchFamily="34" charset="0"/>
              </a:rPr>
              <a:t>еализовывать потенциал событийного воспитания для формирования духовно- нравственных ценностей, укрепления и развития традиций детского объединения и образовательной организации, развития субъектной позиции обучающихся; </a:t>
            </a:r>
          </a:p>
          <a:p>
            <a:pPr marL="342900" indent="-342900" algn="just">
              <a:buFontTx/>
              <a:buChar char="-"/>
            </a:pPr>
            <a:r>
              <a:rPr lang="ru-RU" altLang="zh-CN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hnschrift SemiBold Condensed" pitchFamily="34" charset="0"/>
              </a:rPr>
              <a:t>Р</a:t>
            </a:r>
            <a:r>
              <a:rPr lang="ru-RU" altLang="zh-CN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hnschrift SemiBold Condensed" pitchFamily="34" charset="0"/>
              </a:rPr>
              <a:t>еализовывать потенциал наставничества в воспитании обучающихся, как основы взаимодействия представителей разных поколений, как </a:t>
            </a:r>
            <a:r>
              <a:rPr lang="ru-RU" altLang="zh-CN" sz="16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hnschrift SemiBold Condensed" pitchFamily="34" charset="0"/>
              </a:rPr>
              <a:t>мотиватора</a:t>
            </a:r>
            <a:r>
              <a:rPr lang="ru-RU" altLang="zh-CN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hnschrift SemiBold Condensed" pitchFamily="34" charset="0"/>
              </a:rPr>
              <a:t> к саморазвитию и самореализации; </a:t>
            </a:r>
          </a:p>
          <a:p>
            <a:pPr marL="342900" indent="-342900" algn="just">
              <a:buFontTx/>
              <a:buChar char="-"/>
            </a:pPr>
            <a:r>
              <a:rPr lang="ru-RU" altLang="zh-CN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hnschrift SemiBold Condensed" pitchFamily="34" charset="0"/>
              </a:rPr>
              <a:t>С</a:t>
            </a:r>
            <a:r>
              <a:rPr lang="ru-RU" altLang="zh-CN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hnschrift SemiBold Condensed" pitchFamily="34" charset="0"/>
              </a:rPr>
              <a:t>одействовать приобретению опыта личностного и профессионального самоопределения  на  основе индивидуальных проб в совместной деятельности и социальных практиках; </a:t>
            </a:r>
          </a:p>
          <a:p>
            <a:pPr marL="342900" indent="-342900" algn="just">
              <a:buFontTx/>
              <a:buChar char="-"/>
            </a:pPr>
            <a:r>
              <a:rPr lang="ru-RU" altLang="zh-CN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hnschrift SemiBold Condensed" pitchFamily="34" charset="0"/>
              </a:rPr>
              <a:t>Р</a:t>
            </a:r>
            <a:r>
              <a:rPr lang="ru-RU" altLang="zh-CN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hnschrift SemiBold Condensed" pitchFamily="34" charset="0"/>
              </a:rPr>
              <a:t>азвивать социально-педагогическое партнерство МБУ ДО «КРДДТ», для более эффективного достижения целей воспитания и социализации обучающихся; </a:t>
            </a:r>
          </a:p>
          <a:p>
            <a:pPr marL="342900" indent="-342900" algn="just">
              <a:buFontTx/>
              <a:buChar char="-"/>
            </a:pPr>
            <a:r>
              <a:rPr lang="ru-RU" altLang="zh-CN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hnschrift SemiBold Condensed" pitchFamily="34" charset="0"/>
              </a:rPr>
              <a:t>П</a:t>
            </a:r>
            <a:r>
              <a:rPr lang="ru-RU" altLang="zh-CN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hnschrift SemiBold Condensed" pitchFamily="34" charset="0"/>
              </a:rPr>
              <a:t>оддерживать различные формы детской активности и самоуправления через развитие деятельности детских общественных объединений; </a:t>
            </a:r>
          </a:p>
          <a:p>
            <a:pPr marL="342900" indent="-342900" algn="just">
              <a:buFontTx/>
              <a:buChar char="-"/>
            </a:pPr>
            <a:r>
              <a:rPr lang="ru-RU" altLang="zh-CN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hnschrift SemiBold Condensed" pitchFamily="34" charset="0"/>
              </a:rPr>
              <a:t>С</a:t>
            </a:r>
            <a:r>
              <a:rPr lang="ru-RU" altLang="zh-CN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hnschrift SemiBold Condensed" pitchFamily="34" charset="0"/>
              </a:rPr>
              <a:t>одействовать формированию у обучающихся экологической культуры,  культуры здорового и безопасного образа жизни, формированию личных убеждений, качеств и привычек, способствующих снижению риска здоровью в повседневной жизни; </a:t>
            </a:r>
          </a:p>
          <a:p>
            <a:pPr marL="342900" indent="-342900" algn="just">
              <a:buFontTx/>
              <a:buChar char="-"/>
            </a:pPr>
            <a:r>
              <a:rPr lang="ru-RU" altLang="zh-CN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hnschrift SemiBold Condensed" pitchFamily="34" charset="0"/>
              </a:rPr>
              <a:t>О</a:t>
            </a:r>
            <a:r>
              <a:rPr lang="ru-RU" altLang="zh-CN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hnschrift SemiBold Condensed" pitchFamily="34" charset="0"/>
              </a:rPr>
              <a:t>рганизовать содержательное партнерство с семьями обучающихся, их родителями (законными представителями) для более эффективного достижения целей воспитания.</a:t>
            </a:r>
          </a:p>
          <a:p>
            <a:pPr marL="342900" indent="-342900" algn="just">
              <a:buFontTx/>
              <a:buChar char="-"/>
            </a:pPr>
            <a:endParaRPr lang="ru-RU" altLang="zh-CN" sz="1600" b="1" dirty="0" smtClean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ahnschrift SemiBold Condensed" pitchFamily="34" charset="0"/>
            </a:endParaRPr>
          </a:p>
          <a:p>
            <a:pPr marL="342900" indent="-342900" algn="just">
              <a:buFontTx/>
              <a:buChar char="-"/>
            </a:pPr>
            <a:endParaRPr lang="ru-RU" altLang="zh-CN" sz="1600" b="1" dirty="0" smtClean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ahnschrift SemiBold Condensed" pitchFamily="34" charset="0"/>
            </a:endParaRPr>
          </a:p>
          <a:p>
            <a:pPr algn="just"/>
            <a:endParaRPr lang="ru-RU" sz="1600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ahnschrift SemiBold Condensed" pitchFamily="34" charset="0"/>
            </a:endParaRPr>
          </a:p>
          <a:p>
            <a:pPr algn="ctr"/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141551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Е.Р.АХМЕТОВА\ЖИВОЕ СЛОВО\уголок\1614693557_145-p-fon-s-ramkami-dlya-bukleta-1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260648"/>
            <a:ext cx="8496944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CN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hnschrift SemiBold Condensed" pitchFamily="34" charset="0"/>
              </a:rPr>
              <a:t>Особенность программы-  </a:t>
            </a:r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hnschrift SemiBold Condensed" pitchFamily="34" charset="0"/>
              </a:rPr>
              <a:t>МОДУЛИ программы:</a:t>
            </a:r>
          </a:p>
          <a:p>
            <a:endParaRPr lang="ru-RU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ahnschrift SemiBold Condensed" pitchFamily="34" charset="0"/>
            </a:endParaRPr>
          </a:p>
          <a:p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hnschrift SemiBold Condensed" pitchFamily="34" charset="0"/>
              </a:rPr>
              <a:t> </a:t>
            </a:r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hnschrift SemiBold Condensed" pitchFamily="34" charset="0"/>
              </a:rPr>
              <a:t>«Воспитание на учебном занятии»  </a:t>
            </a:r>
          </a:p>
          <a:p>
            <a:pPr algn="just"/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hnschrift SemiBold Condensed" pitchFamily="34" charset="0"/>
              </a:rPr>
              <a:t>«Воспитание в детском объединении» </a:t>
            </a:r>
          </a:p>
          <a:p>
            <a:pPr algn="just"/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hnschrift SemiBold Condensed" pitchFamily="34" charset="0"/>
              </a:rPr>
              <a:t>«Ключевые культурно-образовательные события» </a:t>
            </a:r>
          </a:p>
          <a:p>
            <a:pPr algn="just"/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hnschrift SemiBold Condensed" pitchFamily="34" charset="0"/>
              </a:rPr>
              <a:t>«Наставничество и </a:t>
            </a:r>
            <a:r>
              <a:rPr lang="ru-RU" sz="36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hnschrift SemiBold Condensed" pitchFamily="34" charset="0"/>
              </a:rPr>
              <a:t>тьюторство</a:t>
            </a:r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hnschrift SemiBold Condensed" pitchFamily="34" charset="0"/>
              </a:rPr>
              <a:t>» </a:t>
            </a:r>
          </a:p>
          <a:p>
            <a:pPr algn="just"/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hnschrift SemiBold Condensed" pitchFamily="34" charset="0"/>
              </a:rPr>
              <a:t>«Профессиональное самоопределение» </a:t>
            </a:r>
          </a:p>
          <a:p>
            <a:pPr algn="just"/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hnschrift SemiBold Condensed" pitchFamily="34" charset="0"/>
              </a:rPr>
              <a:t>«Гражданско-патриотическое воспитание»</a:t>
            </a:r>
          </a:p>
          <a:p>
            <a:pPr algn="just"/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hnschrift SemiBold Condensed" pitchFamily="34" charset="0"/>
              </a:rPr>
              <a:t>«Профилактика» </a:t>
            </a:r>
          </a:p>
          <a:p>
            <a:pPr algn="just"/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hnschrift SemiBold Condensed" pitchFamily="34" charset="0"/>
              </a:rPr>
              <a:t>«Работа с родителями»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hnschrift SemiBold Condensed" pitchFamily="34" charset="0"/>
              </a:rPr>
              <a:t>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7479757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Е.Р.АХМЕТОВА\ЖИВОЕ СЛОВО\уголок\1614693557_145-p-fon-s-ramkami-dlya-bukleta-1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260648"/>
            <a:ext cx="849694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ahnschrift SemiBold Condensed" pitchFamily="34" charset="0"/>
            </a:endParaRP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hnschrift SemiBold Condensed" pitchFamily="34" charset="0"/>
              </a:rPr>
              <a:t>    </a:t>
            </a:r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hnschrift SemiBold Condensed" pitchFamily="34" charset="0"/>
              </a:rPr>
              <a:t>«Воспитание на учебном занятии»</a:t>
            </a:r>
          </a:p>
          <a:p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hnschrift SemiBold Condensed" pitchFamily="34" charset="0"/>
              </a:rPr>
              <a:t>Целевые ориентиры данного модуля:</a:t>
            </a:r>
          </a:p>
          <a:p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hnschrift SemiBold Condensed" pitchFamily="34" charset="0"/>
              </a:rPr>
              <a:t>•	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hnschrift SemiBold Condensed" pitchFamily="34" charset="0"/>
              </a:rPr>
              <a:t>включение обучающихся в интересную и полезную для них деятельность, в ходе которой дети приобретают социально значимые знания, вовлекаются в социально значимые отношения,  получают опыт участия в социально значимых делах;  </a:t>
            </a:r>
          </a:p>
          <a:p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hnschrift SemiBold Condensed" pitchFamily="34" charset="0"/>
              </a:rPr>
              <a:t>•	реализация важных для личностного развития социально значимых форм и моделей поведения;  </a:t>
            </a:r>
          </a:p>
          <a:p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hnschrift SemiBold Condensed" pitchFamily="34" charset="0"/>
              </a:rPr>
              <a:t>•	формирование и развитие творческих способностей;  </a:t>
            </a:r>
          </a:p>
          <a:p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hnschrift SemiBold Condensed" pitchFamily="34" charset="0"/>
              </a:rPr>
              <a:t>•	поощрение педагогами дополнительного образования детских инициатив и детского самоуправления. </a:t>
            </a:r>
          </a:p>
        </p:txBody>
      </p:sp>
    </p:spTree>
    <p:extLst>
      <p:ext uri="{BB962C8B-B14F-4D97-AF65-F5344CB8AC3E}">
        <p14:creationId xmlns:p14="http://schemas.microsoft.com/office/powerpoint/2010/main" val="29216184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Е.Р.АХМЕТОВА\ЖИВОЕ СЛОВО\уголок\1614693557_145-p-fon-s-ramkami-dlya-bukleta-1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260648"/>
            <a:ext cx="8496944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ahnschrift SemiBold Condensed" pitchFamily="34" charset="0"/>
            </a:endParaRP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hnschrift SemiBold Condensed" pitchFamily="34" charset="0"/>
              </a:rPr>
              <a:t>    </a:t>
            </a:r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hnschrift SemiBold Condensed" pitchFamily="34" charset="0"/>
              </a:rPr>
              <a:t>«Воспитание в детском объединении»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hnschrift SemiBold Condensed" pitchFamily="34" charset="0"/>
              </a:rPr>
              <a:t>Работа педагога дополнительного образования со всем детским объединением включает в себя:  </a:t>
            </a:r>
          </a:p>
          <a:p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hnschrift SemiBold Condensed" pitchFamily="34" charset="0"/>
              </a:rPr>
              <a:t>-	инициирование и поддержку участия детского объединения в ключевых культурно-образовательных событиях образовательной организации, оказание необходимой помощи детям в их подготовке, проведении/ участии и анализе;  </a:t>
            </a:r>
          </a:p>
          <a:p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hnschrift SemiBold Condensed" pitchFamily="34" charset="0"/>
              </a:rPr>
              <a:t>-	организацию в детском объединении интересных и полезных для личностного развития обучающихся совместных воспитательных событий, коллективных творческих дел, способствующих укреплению традиций, формирование и развитие коллектива, в том числе разновозрастного, а также способствующих самореализации детей и подростков и получение ими социального опыта, формирование поведенческих стереотипов, одобряемыми  в обществе;  </a:t>
            </a:r>
          </a:p>
          <a:p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hnschrift SemiBold Condensed" pitchFamily="34" charset="0"/>
              </a:rPr>
              <a:t>-	выработка с обучающимися детского объединения норм и правил совместной жизнедеятельности;  </a:t>
            </a:r>
          </a:p>
          <a:p>
            <a:pPr marL="342900" indent="-342900">
              <a:buFontTx/>
              <a:buChar char="-"/>
            </a:pP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hnschrift SemiBold Condensed" pitchFamily="34" charset="0"/>
              </a:rPr>
              <a:t>создание условий для проявления инициатив по самоуправлению жизнедеятельностью детского объединения. </a:t>
            </a:r>
          </a:p>
          <a:p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hnschrift SemiBold Condensed" pitchFamily="34" charset="0"/>
              </a:rPr>
              <a:t>  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hnschrift SemiBold Condensed" pitchFamily="34" charset="0"/>
              </a:rPr>
              <a:t> Далее в этом модуле, прописано, что включает в себя  индивидуальная работа педагога с обучающимся.</a:t>
            </a:r>
          </a:p>
          <a:p>
            <a:pPr marL="342900" indent="-342900">
              <a:buFontTx/>
              <a:buChar char="-"/>
            </a:pPr>
            <a:endParaRPr lang="ru-RU" sz="2000" b="1" dirty="0" smtClean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ahnschrift SemiBold Condens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0017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Е.Р.АХМЕТОВА\ЖИВОЕ СЛОВО\уголок\1614693557_145-p-fon-s-ramkami-dlya-bukleta-1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260648"/>
            <a:ext cx="8496944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ahnschrift SemiBold Condensed" pitchFamily="34" charset="0"/>
            </a:endParaRPr>
          </a:p>
          <a:p>
            <a:pPr algn="ctr"/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hnschrift SemiBold Condensed" pitchFamily="34" charset="0"/>
              </a:rPr>
              <a:t>    «Ключевые культурно-образовательные события»</a:t>
            </a:r>
          </a:p>
          <a:p>
            <a:pPr algn="just"/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hnschrift SemiBold Condensed" pitchFamily="34" charset="0"/>
              </a:rPr>
              <a:t>Ключевые 	дела 	– 	это 	главные 	традиционные культурно-образовательные события, которые организуются для обучающихся всех детских объединений и в которых принимает участие большая часть детей МБУ ДО «КРДДТ». </a:t>
            </a:r>
          </a:p>
          <a:p>
            <a:pPr algn="just"/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hnschrift SemiBold Condensed" pitchFamily="34" charset="0"/>
              </a:rPr>
              <a:t>Культурно-образовательные события - значимые для образования и формирования социального опыта детей мероприятия, комплекс коллективных творческих дел, интересных образовательных событий, которые организуются, проводятся и анализируются педагогами совместно с обучающимися и родителями. </a:t>
            </a:r>
          </a:p>
        </p:txBody>
      </p:sp>
    </p:spTree>
    <p:extLst>
      <p:ext uri="{BB962C8B-B14F-4D97-AF65-F5344CB8AC3E}">
        <p14:creationId xmlns:p14="http://schemas.microsoft.com/office/powerpoint/2010/main" val="21960698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Е.Р.АХМЕТОВА\ЖИВОЕ СЛОВО\уголок\1614693557_145-p-fon-s-ramkami-dlya-bukleta-1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260648"/>
            <a:ext cx="8496944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ahnschrift SemiBold Condensed" pitchFamily="34" charset="0"/>
            </a:endParaRPr>
          </a:p>
          <a:p>
            <a:pPr algn="ctr"/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hnschrift SemiBold Condensed" pitchFamily="34" charset="0"/>
              </a:rPr>
              <a:t>«Гражданско-патриотическое воспитание»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hnschrift SemiBold Condensed" pitchFamily="34" charset="0"/>
              </a:rPr>
              <a:t>Приоритетными задачами модуля является:</a:t>
            </a:r>
          </a:p>
          <a:p>
            <a:pPr marL="457200" indent="-457200" algn="just">
              <a:buFontTx/>
              <a:buChar char="-"/>
            </a:pP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hnschrift SemiBold Condensed" pitchFamily="34" charset="0"/>
              </a:rPr>
              <a:t>совершенствование и реализация воспитательных мер, направленных на  гражданско-патриотическое воспитание детей и молодежи; </a:t>
            </a:r>
          </a:p>
          <a:p>
            <a:pPr algn="just"/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hnschrift SemiBold Condensed" pitchFamily="34" charset="0"/>
              </a:rPr>
              <a:t>-     формирование знаний обучающихся о символике России; </a:t>
            </a:r>
          </a:p>
          <a:p>
            <a:pPr marL="457200" indent="-457200" algn="just">
              <a:buFontTx/>
              <a:buChar char="-"/>
            </a:pP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hnschrift SemiBold Condensed" pitchFamily="34" charset="0"/>
              </a:rPr>
              <a:t> воспитание у обучающихся готовности к выполнению гражданского долга и конституционных обязанностей по защите Родины; </a:t>
            </a:r>
          </a:p>
          <a:p>
            <a:pPr marL="457200" indent="-457200" algn="just">
              <a:buFontTx/>
              <a:buChar char="-"/>
            </a:pP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hnschrift SemiBold Condensed" pitchFamily="34" charset="0"/>
              </a:rPr>
              <a:t>формирование у обучающихся патриотического сознания, чувства верности своему Отечеству;(…)</a:t>
            </a:r>
          </a:p>
          <a:p>
            <a:pPr marL="457200" indent="-457200" algn="just">
              <a:buFontTx/>
              <a:buChar char="-"/>
            </a:pPr>
            <a:endParaRPr lang="ru-RU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ahnschrift SemiBold Condens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12542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</TotalTime>
  <Words>648</Words>
  <Application>Microsoft Office PowerPoint</Application>
  <PresentationFormat>Экран (4:3)</PresentationFormat>
  <Paragraphs>92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17</cp:revision>
  <dcterms:created xsi:type="dcterms:W3CDTF">2022-09-07T14:17:24Z</dcterms:created>
  <dcterms:modified xsi:type="dcterms:W3CDTF">2022-09-08T02:33:22Z</dcterms:modified>
</cp:coreProperties>
</file>