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241" r:id="rId1"/>
  </p:sldMasterIdLst>
  <p:notesMasterIdLst>
    <p:notesMasterId r:id="rId25"/>
  </p:notesMasterIdLst>
  <p:sldIdLst>
    <p:sldId id="263" r:id="rId2"/>
    <p:sldId id="257" r:id="rId3"/>
    <p:sldId id="269" r:id="rId4"/>
    <p:sldId id="285" r:id="rId5"/>
    <p:sldId id="308" r:id="rId6"/>
    <p:sldId id="286" r:id="rId7"/>
    <p:sldId id="292" r:id="rId8"/>
    <p:sldId id="293" r:id="rId9"/>
    <p:sldId id="294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296" r:id="rId19"/>
    <p:sldId id="310" r:id="rId20"/>
    <p:sldId id="288" r:id="rId21"/>
    <p:sldId id="289" r:id="rId22"/>
    <p:sldId id="290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D96F6-0BFA-4E63-B893-9B1F1F040756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45A5E-2E8D-4F66-B50F-208C0A735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295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45A5E-2E8D-4F66-B50F-208C0A7358A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044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774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122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0783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0172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842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00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21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884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214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125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523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85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58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348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11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475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474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85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94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  <p:sldLayoutId id="2147484256" r:id="rId15"/>
    <p:sldLayoutId id="2147484257" r:id="rId16"/>
    <p:sldLayoutId id="2147484258" r:id="rId17"/>
    <p:sldLayoutId id="214748425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&#1076;&#1076;&#1090;.&#1086;&#1088;-&#1086;&#1073;&#1088;.&#1088;&#1092;/wp-content/uploads/2022/01/polozhenie-o-poryadki-razrabotki-reczenzirovaniya-i-utverzhdeniya-dopolnitelnyh-obshheobrazovatelnyh-programm-v-novoj-redakczii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1" y="188639"/>
          <a:ext cx="8751702" cy="6957456"/>
        </p:xfrm>
        <a:graphic>
          <a:graphicData uri="http://schemas.openxmlformats.org/drawingml/2006/table">
            <a:tbl>
              <a:tblPr/>
              <a:tblGrid>
                <a:gridCol w="289976"/>
                <a:gridCol w="1652139"/>
                <a:gridCol w="1301852"/>
                <a:gridCol w="1509586"/>
                <a:gridCol w="906482"/>
                <a:gridCol w="721897"/>
                <a:gridCol w="636609"/>
                <a:gridCol w="1067310"/>
                <a:gridCol w="665851"/>
              </a:tblGrid>
              <a:tr h="722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40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ДООП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Ф.И.О. педагога дополнительного 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Формы промежуточной аттестации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Кол-во часов по программе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Кол-во часов в неделю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Кол-во групп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Кол-во обучающихся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Кол-во часов на группу в неделю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Художественная направленность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Дополнительная общеобразовательная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общеразвивающая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программа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«Радуга танца»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Гончар Ольга Геннадьевна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Устный опрос, практическое задание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гр-102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2гр- 108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Итого: 210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1гр-2ч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2гр-4ч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Дополнительная общеобразовательная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общеразвивающая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программа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«Родной край»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Комарова Галина Михайловна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Тестирование, творческое задание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 А-102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 Б-102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2гр А-108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2гр Б-108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3гр А-108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3гр Б-108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Итого: 636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1грА-3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1грБ-3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2грА-3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2грБ-3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3грА-3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3грБ-3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5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Дополнительная общеобразовательная общеразвивающая программа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«Ручной труд»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ШРР «Гармония»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Новикова Людмила Петровна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практическое задание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204ч.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1гр-6ч.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5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Дополнительная общеобразовательная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общеразвивающая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программа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«Мир творчества»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ШРР «Гармония»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практическое задание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204ч.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1гр-6ч.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88641"/>
          <a:ext cx="8567636" cy="5544614"/>
        </p:xfrm>
        <a:graphic>
          <a:graphicData uri="http://schemas.openxmlformats.org/drawingml/2006/table">
            <a:tbl>
              <a:tblPr/>
              <a:tblGrid>
                <a:gridCol w="207706"/>
                <a:gridCol w="1632264"/>
                <a:gridCol w="1286189"/>
                <a:gridCol w="1491426"/>
                <a:gridCol w="895577"/>
                <a:gridCol w="713212"/>
                <a:gridCol w="628951"/>
                <a:gridCol w="1054470"/>
                <a:gridCol w="657841"/>
              </a:tblGrid>
              <a:tr h="15043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Дополнительная общеобразовательная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общеразвивающая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программа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«Живое слово»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Ахметова Евгения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Ринатовна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Викторина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3гр 144 ч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 гр 216 ч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3гр 4 ч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 гр 6ч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3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Дополнительная общеобразовательная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общеразвивающая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программа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«Азбука театра»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гр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- 68 ч.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гр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- 144 ч.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Итого: 572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1гр- 2 ч.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2гр-4 ч..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Социально-гуманитарная направленность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Дополнительная общеобразовательная общеразвивающая программа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«Подготовка к школе»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Нестерова Наталья Ильинична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Интегрированное занятие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1гр.- 476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1гр.- 14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1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Дополнительная общеобразовательная общеразвивающая программа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«Преемственность» ШРР «Гармония»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Интегрированное занятие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1гр.-68ч.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2гр.-68ч.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1гр.-2ч.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2гр.-2ч.</a:t>
                      </a:r>
                    </a:p>
                  </a:txBody>
                  <a:tcPr marL="39559" marR="3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260648"/>
          <a:ext cx="8892479" cy="6120678"/>
        </p:xfrm>
        <a:graphic>
          <a:graphicData uri="http://schemas.openxmlformats.org/drawingml/2006/table">
            <a:tbl>
              <a:tblPr/>
              <a:tblGrid>
                <a:gridCol w="294641"/>
                <a:gridCol w="1678714"/>
                <a:gridCol w="1322792"/>
                <a:gridCol w="1533870"/>
                <a:gridCol w="921063"/>
                <a:gridCol w="733509"/>
                <a:gridCol w="646849"/>
                <a:gridCol w="1084479"/>
                <a:gridCol w="676562"/>
              </a:tblGrid>
              <a:tr h="9625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Дополнительная общеобразовательная </a:t>
                      </a:r>
                      <a:r>
                        <a:rPr lang="ru-RU" sz="10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общеразвивающая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программа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«Хочу все знать»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Интегрированное занятие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1гр.-204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1гр.-6ч.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Дополнительная общеобразовательная общеразвивающая программа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«Буква </a:t>
                      </a:r>
                      <a:r>
                        <a:rPr lang="en-US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Start</a:t>
                      </a: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Тайдынова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Елена Викторовна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Игровое занятие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1гр.-34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2гр.-34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Итого: 68ч.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1гр.-1ч.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2гр.-1ч.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Дополнительная общеобразовательная общеразвивающая программа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«Ритмика»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4261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Игровое занятие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гр.- 68ч.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гр.-2ч.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Дополнительная общеобразовательная </a:t>
                      </a:r>
                      <a:r>
                        <a:rPr lang="ru-RU" sz="10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общеразвивающая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программа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«Финансовая грамотность»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Козина Марина Александровна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Игровое занятие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68ч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</a:t>
                      </a: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.-2ч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71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Дополнительная общеобразовательная общеразвивающая программа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«Мир звуков»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208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Викторина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</a:t>
                      </a: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.-102ч.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</a:t>
                      </a: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.-3.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Дополнительная общеобразовательная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общеразвивающая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программа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«Учимся говорить правильно»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Омельченко Зинаида Владимировна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Тестирование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1гр-136ч.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2гр-144ч.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3гр-144ч.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4гр.-72ч.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5гр.-144ч.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Итого: 640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1гр-4ч.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2гр-4ч.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3гр-4ч.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4гр.-2ч.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5гр.-4ч.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908720"/>
          <a:ext cx="7749556" cy="4248478"/>
        </p:xfrm>
        <a:graphic>
          <a:graphicData uri="http://schemas.openxmlformats.org/drawingml/2006/table">
            <a:tbl>
              <a:tblPr/>
              <a:tblGrid>
                <a:gridCol w="282156"/>
                <a:gridCol w="1457998"/>
                <a:gridCol w="1148871"/>
                <a:gridCol w="1332198"/>
                <a:gridCol w="799963"/>
                <a:gridCol w="637068"/>
                <a:gridCol w="561801"/>
                <a:gridCol w="941892"/>
                <a:gridCol w="587609"/>
              </a:tblGrid>
              <a:tr h="2124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Дополнительная общеобразовательная общеразвивающая программа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«Лидер РДШ»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Ахметова Евгения Ринатовна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Викторина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34ч.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1гр.-1ч.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Дополнительная общеобразовательная общеразвивающая программа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«Риторика»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Викторина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34ч.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1гр.-1ч.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908720"/>
          <a:ext cx="7872534" cy="4947910"/>
        </p:xfrm>
        <a:graphic>
          <a:graphicData uri="http://schemas.openxmlformats.org/drawingml/2006/table">
            <a:tbl>
              <a:tblPr/>
              <a:tblGrid>
                <a:gridCol w="260847"/>
                <a:gridCol w="1486170"/>
                <a:gridCol w="1171071"/>
                <a:gridCol w="1357939"/>
                <a:gridCol w="815421"/>
                <a:gridCol w="649377"/>
                <a:gridCol w="572657"/>
                <a:gridCol w="960091"/>
                <a:gridCol w="598961"/>
              </a:tblGrid>
              <a:tr h="3534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Физкультурно-спортивная направленность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9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Дополнительная общеобразовательная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общеразвивающая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программа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«Дзюдо»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Галенковская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Надежда Сергеевна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Сдача контрольных нормативов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гр.-68ч.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2гр.-108ч.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3гр.-108ч.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4гр.-144ч.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5гр.-144ч.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6гр.-72ч.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Итого: 644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1гр.-2ч.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2гр.-3ч.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3гр.-3ч.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4гр.-4ч.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5гр.-4ч.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6гр.-2ч.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Дополнительная общеобразовательная общеразвивающая программа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«Здоровым быть-здорово»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Тайдынова Елена Викторовна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Сдача нормативов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1-3 гр-204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1гр.-2ч.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2гр.-2ч.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3гр.-2ч.</a:t>
                      </a:r>
                    </a:p>
                  </a:txBody>
                  <a:tcPr marL="45828" marR="4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6844" y="1340765"/>
          <a:ext cx="8485636" cy="4718261"/>
        </p:xfrm>
        <a:graphic>
          <a:graphicData uri="http://schemas.openxmlformats.org/drawingml/2006/table">
            <a:tbl>
              <a:tblPr/>
              <a:tblGrid>
                <a:gridCol w="1036598"/>
                <a:gridCol w="1015675"/>
                <a:gridCol w="1315033"/>
                <a:gridCol w="1306593"/>
                <a:gridCol w="1192363"/>
                <a:gridCol w="1312781"/>
                <a:gridCol w="1306593"/>
              </a:tblGrid>
              <a:tr h="1057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день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занятий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обучающихся в группе.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понедельник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вторник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четверг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пятница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10:00 до 10:45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ПФДО 2  группа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ПФДО 2  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10:55 до 11:40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А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А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13:10- 13:55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ПФДО 1  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Б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ПФДО 1   группа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Б 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14:05 до 14:50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А группа.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Б группа.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А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Б группа.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15:00 до 15:45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 Б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ПФДО 3 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Б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ПФДО 3 группа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15:50 до 16:35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Б 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3А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Б 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А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16:45 до 17:30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Б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Б группа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17:40 до 18:25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Б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Б группа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часов:2 4ч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24 часа 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6ч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 ч.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6ч.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6ч.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67544" y="-243315"/>
            <a:ext cx="8136904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43180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4318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4318000" algn="l"/>
              </a:tabLs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43180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4318000" algn="l"/>
              </a:tabLs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43180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4318000" algn="l"/>
              </a:tabLs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43180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4318000" algn="l"/>
              </a:tabLs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4318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836712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ru-RU" dirty="0" err="1" smtClean="0">
                <a:hlinkClick r:id="rId2"/>
              </a:rPr>
              <a:t>ддт.ор-обр.рф</a:t>
            </a:r>
            <a:r>
              <a:rPr lang="ru-RU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wp</a:t>
            </a:r>
            <a:r>
              <a:rPr lang="en-US" dirty="0" smtClean="0">
                <a:hlinkClick r:id="rId2"/>
              </a:rPr>
              <a:t>-content/uploads/2022/01/polozhenie-o-poryadki-razrabotki-reczenzirovaniya-i-utverzhdeniya-dopolnitelnyh-obshheobrazovatelnyh-programm-v-novoj-redakczii.pdf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4925541" cy="446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620688"/>
          <a:ext cx="7559696" cy="5050968"/>
        </p:xfrm>
        <a:graphic>
          <a:graphicData uri="http://schemas.openxmlformats.org/drawingml/2006/table">
            <a:tbl>
              <a:tblPr/>
              <a:tblGrid>
                <a:gridCol w="465215"/>
                <a:gridCol w="2939883"/>
                <a:gridCol w="1327970"/>
                <a:gridCol w="1695657"/>
                <a:gridCol w="1130971"/>
              </a:tblGrid>
              <a:tr h="377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</a:t>
                      </a: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 рождения</a:t>
                      </a: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Адрес проживания</a:t>
                      </a: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Номер телефона родителей</a:t>
                      </a: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Петров а Мария Дмитриевна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04.04.2014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Ул. Прибрежная 10-1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89234657895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290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03450" algn="r"/>
                        </a:tabLs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</a:tabLs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345" marR="3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Списки  обучающихся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Руководитель: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298120" cy="15841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советы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59572184"/>
              </p:ext>
            </p:extLst>
          </p:nvPr>
        </p:nvGraphicFramePr>
        <p:xfrm>
          <a:off x="611560" y="1484786"/>
          <a:ext cx="7767380" cy="4680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5316">
                  <a:extLst>
                    <a:ext uri="{9D8B030D-6E8A-4147-A177-3AD203B41FA5}">
                      <a16:colId xmlns="" xmlns:a16="http://schemas.microsoft.com/office/drawing/2014/main" val="2724277381"/>
                    </a:ext>
                  </a:extLst>
                </a:gridCol>
                <a:gridCol w="6242064">
                  <a:extLst>
                    <a:ext uri="{9D8B030D-6E8A-4147-A177-3AD203B41FA5}">
                      <a16:colId xmlns="" xmlns:a16="http://schemas.microsoft.com/office/drawing/2014/main" val="2944642502"/>
                    </a:ext>
                  </a:extLst>
                </a:gridCol>
              </a:tblGrid>
              <a:tr h="1055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Педагогический совет «Новые горизонты в работе педагогического коллектива МБУ ДО «КРДДТ»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38278273"/>
                  </a:ext>
                </a:extLst>
              </a:tr>
              <a:tr h="15954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Педагогический совет «Условия для совершенствования познавательно-интеллектуальной деятельности обучающихся, путем развития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креативного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потенциала педагогических кадров в МБУ ДО «КРДДТ»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66415484"/>
                  </a:ext>
                </a:extLst>
              </a:tr>
              <a:tr h="1055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Педагогический совет «Актуальные направленности педагогической деятельности, в связи с переходом на новые тенденции в дополнительном образовании»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31219851"/>
                  </a:ext>
                </a:extLst>
              </a:tr>
              <a:tr h="974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Педагогический совет «Педагогическая ярмарка наших достижений»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47530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57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3400" y="533400"/>
            <a:ext cx="8143056" cy="584792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«Непослушные шарики».</a:t>
            </a:r>
            <a:endParaRPr lang="ru-RU" sz="1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Беремся за руки и образуем круг. </a:t>
            </a:r>
            <a:endParaRPr lang="ru-RU" sz="18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 бросать в круг воздушные шары, ваша задача – отбивать шары, не дать им упасть или вылететь из круга. Сначала 1, затем 2, 3, 4, 5, 6.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88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/>
                </a:solidFill>
              </a:rPr>
              <a:t>Повестка дня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56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08 сентября 2022 года в 11:00 провести педагогический совет по теме: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5600" cap="none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56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«Новые горизонты в работе педагогического коллектива </a:t>
            </a:r>
            <a:r>
              <a:rPr lang="ru-RU" sz="5600" cap="none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</a:t>
            </a:r>
            <a:r>
              <a:rPr lang="ru-RU" sz="56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«</a:t>
            </a:r>
            <a:r>
              <a:rPr lang="ru-RU" sz="5600" cap="none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крддт</a:t>
            </a:r>
            <a:r>
              <a:rPr lang="ru-RU" sz="56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600" cap="none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Утвердить следующую повестку педсовета: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cap="none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«Организация учебного процесса на 2022-2023 учебный год» – О.Г. Гончар, директор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cap="none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Утверждение годового плана работы МБУ ДО «КРДДТ»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учебным планом на 2022-2023 учебный год;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расписания работы  детских объединений на 2022-2023 учебный год –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М.А. Козина – заместитель директора по УВР.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cap="none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Итоги летней площадки – Е. Р. Ахметова – заместитель директора по УВР;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cap="none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Роль воспитательной работы в системе дополнительного образования. Знакомство с планом воспитательной работы и массовых мероприятий на 2022-2023 учебный год – Е.Р. Ахметова – заместитель директора по УВР;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cap="none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 Методическое обеспечение образовательного процесса. Знакомство с планом методической работы на 2022-2023 учебный год – Ю.А. Щетинина – методист МБУ ДО «КРДДТ»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cap="none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2.6. Практическая работа в «АИС навигатор» - Е.В. </a:t>
            </a:r>
            <a:r>
              <a:rPr lang="ru-RU" sz="4800" cap="none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Тайдынова</a:t>
            </a:r>
            <a:r>
              <a:rPr lang="ru-RU" sz="48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методист МОЦ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cap="none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2.7. Утвердить: дополнительные общеобразовательные </a:t>
            </a:r>
            <a:r>
              <a:rPr lang="ru-RU" sz="4800" cap="none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</a:t>
            </a:r>
            <a:r>
              <a:rPr lang="ru-RU" sz="48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программы, годовой план, учебный план, расписание занятий детский объединений, списки.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cap="none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cap="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2.8. Принятие решения педагогического совета;</a:t>
            </a:r>
            <a:endParaRPr lang="ru-RU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6400" dirty="0" smtClean="0"/>
              <a:t/>
            </a:r>
            <a:br>
              <a:rPr lang="ru-RU" sz="6400" dirty="0" smtClean="0"/>
            </a:b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6554867" cy="1524000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летней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b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воспитательной работы в системе дополнительного образования.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планом воспитательной работы и массовых мероприятий на 2022-2023 учебный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44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5" y="908720"/>
            <a:ext cx="85573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Упражнение «алфавит эмоций»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– за несколько минут вспомнить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записатЬ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возникающие в конфликтной ситуации – по одной эмоции на каждую букву алфавита.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5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88840"/>
            <a:ext cx="6554867" cy="1524000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в «АИС Навигатор»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61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1933"/>
            <a:ext cx="9144000" cy="6889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164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</a:t>
            </a:r>
            <a:r>
              <a:rPr lang="ru-RU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горизонты в работе педагогического коллектива МБУ ДО «КРДДТ</a:t>
            </a:r>
            <a:r>
              <a:rPr lang="ru-RU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accent5"/>
              </a:solidFill>
              <a:latin typeface="Impact" pitchFamily="34" charset="0"/>
              <a:cs typeface="Times New Roman" pitchFamily="18" charset="0"/>
            </a:endParaRPr>
          </a:p>
          <a:p>
            <a:endParaRPr lang="ru-RU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554867" cy="28083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учебного процесса на 2022-2023 учебный год»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96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20880" cy="482453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А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немного </a:t>
            </a:r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разомнемся:</a:t>
            </a:r>
            <a:b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 спрыгнуть с десяти метровой лестницы и не ушибиться</a:t>
            </a:r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(надо спрыгнуть с нижней </a:t>
            </a:r>
            <a:r>
              <a:rPr lang="ru-RU" sz="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ступеньки)</a:t>
            </a:r>
            <a:r>
              <a:rPr lang="ru-RU" sz="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месяц короче всех</a:t>
            </a:r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(Май – три буквы)</a:t>
            </a:r>
            <a:br>
              <a:rPr lang="ru-RU" sz="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Может ли страус назвать себя птицей? </a:t>
            </a:r>
            <a:r>
              <a:rPr lang="ru-RU" sz="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(нет, он не умеет говорить)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Сколько месяцев в году имеют 28 дней? </a:t>
            </a:r>
            <a:r>
              <a:rPr lang="ru-RU" sz="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(все)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Что распускается весной: деревья, население, партии и союзы?</a:t>
            </a:r>
            <a:b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Кто спасает зайцев от весеннего половодья: Дед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Мазай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дед Мороз, МЧС России?</a:t>
            </a:r>
            <a:b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Что Красная шапочка несла бабушке: акции Газпрома, пирожки, слабительное?</a:t>
            </a:r>
            <a:b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Что потеряла Золушка на балу: стыд и совесть, ориентацию, туфельку?</a:t>
            </a:r>
          </a:p>
        </p:txBody>
      </p:sp>
    </p:spTree>
    <p:extLst>
      <p:ext uri="{BB962C8B-B14F-4D97-AF65-F5344CB8AC3E}">
        <p14:creationId xmlns="" xmlns:p14="http://schemas.microsoft.com/office/powerpoint/2010/main" val="8187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33400"/>
            <a:ext cx="7992888" cy="57759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годового плана работы МБУ ДО «КРДДТ»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учебный год; </a:t>
            </a: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653136"/>
            <a:ext cx="3055398" cy="1601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11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373"/>
            <a:ext cx="829812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cap="none" dirty="0" smtClean="0">
                <a:solidFill>
                  <a:schemeClr val="tx2"/>
                </a:solidFill>
              </a:rPr>
              <a:t>Организация учебно-воспитательного процесса</a:t>
            </a:r>
            <a:br>
              <a:rPr lang="ru-RU" b="1" cap="none" dirty="0" smtClean="0">
                <a:solidFill>
                  <a:schemeClr val="tx2"/>
                </a:solidFill>
              </a:rPr>
            </a:br>
            <a:r>
              <a:rPr lang="ru-RU" b="1" cap="none" dirty="0" smtClean="0">
                <a:solidFill>
                  <a:schemeClr val="tx2"/>
                </a:solidFill>
              </a:rPr>
              <a:t> цель:</a:t>
            </a:r>
            <a:endParaRPr lang="ru-RU" cap="none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194560"/>
            <a:ext cx="6641936" cy="40690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многоуровневой развивающей </a:t>
            </a:r>
            <a:r>
              <a:rPr lang="ru-RU" cap="none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педагогической системы, призванной обеспечить оптимальные условия для реализации творческих способностей каждого ребёнка, начиная от уровня формирования его интереса к какому-либо виду деятельности и заканчивая уровнем профессионально-ориентированной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00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315416"/>
            <a:ext cx="2448272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</a:t>
            </a:r>
            <a:r>
              <a:rPr lang="ru-RU" b="1" dirty="0" smtClean="0">
                <a:solidFill>
                  <a:schemeClr val="tx2"/>
                </a:solidFill>
              </a:rPr>
              <a:t>Задачи: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692696"/>
            <a:ext cx="6912768" cy="59766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800" dirty="0" smtClean="0"/>
          </a:p>
          <a:p>
            <a:pPr lvl="0"/>
            <a:r>
              <a:rPr lang="ru-RU" sz="2600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Предоставление образовательных услуг, обеспечивающих доступность и равные возможности получения дополнительного образования;</a:t>
            </a:r>
          </a:p>
          <a:p>
            <a:pPr lvl="0"/>
            <a:r>
              <a:rPr lang="ru-RU" sz="2600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воспитательно-образовательной среды, способствующей развитию социально-активной творческой личности ребёнка, готовой к профессиональному самоопределению;</a:t>
            </a:r>
          </a:p>
          <a:p>
            <a:pPr lvl="0"/>
            <a:r>
              <a:rPr lang="ru-RU" sz="2600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600" cap="none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разноуровневых</a:t>
            </a:r>
            <a:r>
              <a:rPr lang="ru-RU" sz="2600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вариативных программ, учебно-методических пособий нового поколения;</a:t>
            </a:r>
          </a:p>
          <a:p>
            <a:pPr lvl="0"/>
            <a:r>
              <a:rPr lang="ru-RU" sz="2600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ситуации успеха для индивидуального развития каждого ребёнка.</a:t>
            </a:r>
          </a:p>
          <a:p>
            <a:pPr lvl="0"/>
            <a:r>
              <a:rPr lang="ru-RU" sz="2600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профессионального развития педагогов на основе их образовательных потребностей;</a:t>
            </a:r>
          </a:p>
          <a:p>
            <a:pPr lvl="0"/>
            <a:r>
              <a:rPr lang="ru-RU" sz="2600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Совершенствование методической работы с педагогическими работниками учреждения.</a:t>
            </a:r>
          </a:p>
          <a:p>
            <a:pPr>
              <a:buNone/>
            </a:pP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0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08512" cy="1184320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tx2"/>
                </a:solidFill>
              </a:rPr>
              <a:t>Мероприятия по </a:t>
            </a:r>
            <a:r>
              <a:rPr lang="ru-RU" sz="1800" b="1" i="1" dirty="0" smtClean="0">
                <a:solidFill>
                  <a:schemeClr val="tx2"/>
                </a:solidFill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организации </a:t>
            </a:r>
            <a:r>
              <a:rPr lang="ru-RU" sz="1800" b="1" i="1" dirty="0">
                <a:solidFill>
                  <a:schemeClr val="tx2"/>
                </a:solidFill>
              </a:rPr>
              <a:t>образовательного </a:t>
            </a:r>
            <a:r>
              <a:rPr lang="ru-RU" sz="1800" b="1" i="1" dirty="0" smtClean="0">
                <a:solidFill>
                  <a:schemeClr val="tx2"/>
                </a:solidFill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процесса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920879" cy="3477506"/>
          </a:xfrm>
        </p:spPr>
        <p:txBody>
          <a:bodyPr>
            <a:normAutofit fontScale="85000" lnSpcReduction="20000"/>
          </a:bodyPr>
          <a:lstStyle/>
          <a:p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Разработка учебного плана </a:t>
            </a:r>
          </a:p>
          <a:p>
            <a:r>
              <a:rPr lang="ru-RU" sz="1800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расписания детских объединений</a:t>
            </a:r>
            <a:endParaRPr lang="ru-RU" sz="1800" cap="non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Утверждение дополнительных общеобразовательных </a:t>
            </a:r>
            <a:r>
              <a:rPr lang="ru-RU" sz="1800" cap="none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программ</a:t>
            </a:r>
          </a:p>
          <a:p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Обновление локальных актов</a:t>
            </a:r>
          </a:p>
          <a:p>
            <a:r>
              <a:rPr lang="ru-RU" sz="1800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Зачисление, отчисление обучающихся, утверждение списков о приеме и переводе  на следующие года обучения</a:t>
            </a:r>
          </a:p>
          <a:p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Входящая диагностика</a:t>
            </a:r>
          </a:p>
          <a:p>
            <a:r>
              <a:rPr lang="ru-RU" sz="1800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Внутренний контроль  по организации учебно-воспитательного процесса</a:t>
            </a:r>
          </a:p>
          <a:p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Анализ ведения документации (планы, положения, журналы учета, справки.)</a:t>
            </a:r>
          </a:p>
          <a:p>
            <a:r>
              <a:rPr lang="ru-RU" sz="1800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документами</a:t>
            </a:r>
          </a:p>
          <a:p>
            <a:endParaRPr lang="ru-RU" sz="1800" cap="none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84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431</TotalTime>
  <Words>1337</Words>
  <Application>Microsoft Office PowerPoint</Application>
  <PresentationFormat>Экран (4:3)</PresentationFormat>
  <Paragraphs>378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Капля</vt:lpstr>
      <vt:lpstr>Слайд 1</vt:lpstr>
      <vt:lpstr>  Повестка дня   </vt:lpstr>
      <vt:lpstr>Слайд 3</vt:lpstr>
      <vt:lpstr>«Организация учебного процесса на 2022-2023 учебный год»</vt:lpstr>
      <vt:lpstr>                      А сейчас немного разомнемся:  1. Как спрыгнуть с десяти метровой лестницы и не ушибиться?  (надо спрыгнуть с нижней ступеньки) 2.  Какой месяц короче всех?  (Май – три буквы) 3. Может ли страус назвать себя птицей? (нет, он не умеет говорить) 4. Сколько месяцев в году имеют 28 дней? (все) 5. Что распускается весной: деревья, население, партии и союзы? 6. Кто спасает зайцев от весеннего половодья: Дед Мазай, дед Мороз, МЧС России? 7. Что Красная шапочка несла бабушке: акции Газпрома, пирожки, слабительное? 8. Что потеряла Золушка на балу: стыд и совесть, ориентацию, туфельку?</vt:lpstr>
      <vt:lpstr>Слайд 6</vt:lpstr>
      <vt:lpstr>Организация учебно-воспитательного процесса  цель:</vt:lpstr>
      <vt:lpstr>                         Задачи: </vt:lpstr>
      <vt:lpstr>Мероприятия по  организации образовательного  процесса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Педагогические советы</vt:lpstr>
      <vt:lpstr>Слайд 19</vt:lpstr>
      <vt:lpstr>Итоги летней площадки   Роль воспитательной работы в системе дополнительного образования.  Знакомство с планом воспитательной работы и массовых мероприятий на 2022-2023 учебный год</vt:lpstr>
      <vt:lpstr>Слайд 21</vt:lpstr>
      <vt:lpstr>Практическая работа в «АИС Навигатор»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Маринка Мандаринка</dc:creator>
  <cp:lastModifiedBy>MarinaKo</cp:lastModifiedBy>
  <cp:revision>48</cp:revision>
  <dcterms:created xsi:type="dcterms:W3CDTF">2020-08-31T14:02:24Z</dcterms:created>
  <dcterms:modified xsi:type="dcterms:W3CDTF">2022-09-07T16:47:08Z</dcterms:modified>
</cp:coreProperties>
</file>