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7" r:id="rId2"/>
    <p:sldId id="256" r:id="rId3"/>
    <p:sldId id="261" r:id="rId4"/>
    <p:sldId id="259" r:id="rId5"/>
    <p:sldId id="260" r:id="rId6"/>
    <p:sldId id="263" r:id="rId7"/>
    <p:sldId id="262" r:id="rId8"/>
    <p:sldId id="258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22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3D1AE4-1E97-4986-BCA7-CD15AE441D01}" type="datetimeFigureOut">
              <a:rPr lang="ru-RU" smtClean="0"/>
              <a:t>08.09.2022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AF88C8-E87D-498B-B751-D455A4134D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22044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AF88C8-E87D-498B-B751-D455A4134DB0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45166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08.09.2022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08.09.2022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08.09.2022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08.09.2022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08.09.2022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08.09.2022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Объект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08.09.2022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08.09.2022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08.09.2022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Пользователь\Desktop\uopioYpg0ec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-1"/>
            <a:ext cx="6840760" cy="68407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40169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Пользователь\Desktop\uM98UkTtQok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3240" y="0"/>
            <a:ext cx="6840760" cy="68407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49493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Пользователь\Desktop\2022-09-06_15-30-37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45"/>
          <a:stretch/>
        </p:blipFill>
        <p:spPr bwMode="auto">
          <a:xfrm>
            <a:off x="2051720" y="-28181"/>
            <a:ext cx="5040560" cy="68861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33801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Пользователь\Desktop\Screenshot_9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785"/>
          <a:stretch/>
        </p:blipFill>
        <p:spPr bwMode="auto">
          <a:xfrm>
            <a:off x="5818" y="414227"/>
            <a:ext cx="9138182" cy="53079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2987824" y="476671"/>
            <a:ext cx="3240360" cy="36004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Педагог-педагог</a:t>
            </a:r>
            <a:endParaRPr lang="ru-RU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7785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Пользователь\Desktop\p1ec7c77bcld48fq1n7372lgrq4-26-scaled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161"/>
          <a:stretch/>
        </p:blipFill>
        <p:spPr bwMode="auto">
          <a:xfrm>
            <a:off x="0" y="553996"/>
            <a:ext cx="9155121" cy="54306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60071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19" y="476672"/>
            <a:ext cx="8305345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sz="2000" b="1" dirty="0">
                <a:latin typeface="Times New Roman"/>
                <a:ea typeface="Times New Roman"/>
              </a:rPr>
              <a:t>Тема методической работы:</a:t>
            </a:r>
            <a:r>
              <a:rPr lang="ru-RU" sz="2000" dirty="0">
                <a:latin typeface="Times New Roman"/>
                <a:ea typeface="Times New Roman"/>
              </a:rPr>
              <a:t> Повышение профессиональной компетентности педагогов как необходимое условие эффективности образовательной деятельности в рамках перехода на систему персонифицированного дополнительного образования. </a:t>
            </a:r>
            <a:endParaRPr lang="ru-RU" dirty="0"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ru-RU" sz="2000" b="1" dirty="0">
                <a:latin typeface="Times New Roman"/>
                <a:ea typeface="Times New Roman"/>
              </a:rPr>
              <a:t>Цель:</a:t>
            </a:r>
            <a:r>
              <a:rPr lang="ru-RU" sz="2000" dirty="0">
                <a:latin typeface="Times New Roman"/>
                <a:ea typeface="Times New Roman"/>
              </a:rPr>
              <a:t> Мотивация педагогов к развитию творческого потенциала и повышению эффективности образовательной деятельности для организации полноценного качественного образования и воспитания в рамках новых требования и возможностей. </a:t>
            </a:r>
            <a:endParaRPr lang="ru-RU" dirty="0"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ru-RU" sz="2000" b="1" dirty="0">
                <a:latin typeface="Times New Roman"/>
                <a:ea typeface="Times New Roman"/>
              </a:rPr>
              <a:t>Задачи: </a:t>
            </a:r>
            <a:endParaRPr lang="ru-RU" dirty="0"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ru-RU" sz="2000" dirty="0">
                <a:latin typeface="Times New Roman"/>
                <a:ea typeface="Times New Roman"/>
              </a:rPr>
              <a:t>1. Осуществлять систематическую работу по оказанию методической помощи педагогам дополнительного образования; </a:t>
            </a:r>
            <a:endParaRPr lang="ru-RU" dirty="0"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ru-RU" sz="2000" dirty="0">
                <a:latin typeface="Times New Roman"/>
                <a:ea typeface="Times New Roman"/>
              </a:rPr>
              <a:t>2. Развивать программно-методическое сопровождение образовательной деятельности; </a:t>
            </a:r>
            <a:endParaRPr lang="ru-RU" dirty="0"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ru-RU" sz="2000" dirty="0">
                <a:latin typeface="Times New Roman"/>
                <a:ea typeface="Times New Roman"/>
              </a:rPr>
              <a:t>3. Совершенствовать систему контроля за профессиональной деятельностью педагогов; </a:t>
            </a:r>
            <a:endParaRPr lang="ru-RU" dirty="0"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ru-RU" sz="2000" dirty="0">
                <a:latin typeface="Times New Roman"/>
                <a:ea typeface="Times New Roman"/>
              </a:rPr>
              <a:t>4. Проводить анализ и оценку результативности деятельности педагогов; </a:t>
            </a:r>
            <a:endParaRPr lang="ru-RU" dirty="0"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ru-RU" sz="2000" dirty="0">
                <a:latin typeface="Times New Roman"/>
                <a:ea typeface="Times New Roman"/>
              </a:rPr>
              <a:t>5. Непрерывно совершенствовать уровень профессионального мастерства педагогов дополнительного образования. </a:t>
            </a:r>
            <a:endParaRPr lang="ru-RU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257332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32505" y="332656"/>
            <a:ext cx="8228535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3200" b="1" cap="all" spc="0" dirty="0" smtClean="0">
                <a:ln/>
                <a:solidFill>
                  <a:schemeClr val="accent3">
                    <a:lumMod val="75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Темы обучающих </a:t>
            </a:r>
            <a:r>
              <a:rPr lang="ru-RU" sz="3200" b="1" cap="all" dirty="0" smtClean="0">
                <a:ln/>
                <a:solidFill>
                  <a:schemeClr val="accent3">
                    <a:lumMod val="75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с</a:t>
            </a:r>
            <a:r>
              <a:rPr lang="ru-RU" sz="3200" b="1" cap="all" spc="0" dirty="0" smtClean="0">
                <a:ln/>
                <a:solidFill>
                  <a:schemeClr val="accent3">
                    <a:lumMod val="75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еминаров</a:t>
            </a:r>
            <a:endParaRPr lang="ru-RU" sz="3200" b="1" cap="all" spc="0" dirty="0">
              <a:ln/>
              <a:solidFill>
                <a:schemeClr val="accent3">
                  <a:lumMod val="75000"/>
                </a:schemeClr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3" name="Прямоугольник с двумя скругленными противолежащими углами 2"/>
          <p:cNvSpPr/>
          <p:nvPr/>
        </p:nvSpPr>
        <p:spPr>
          <a:xfrm>
            <a:off x="662960" y="3645024"/>
            <a:ext cx="7891272" cy="2016224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atin typeface="Monotype Corsiva" panose="03010101010201010101" pitchFamily="66" charset="0"/>
              </a:rPr>
              <a:t>Март, 2023 г</a:t>
            </a:r>
          </a:p>
          <a:p>
            <a:pPr algn="ctr"/>
            <a:r>
              <a:rPr lang="ru-RU" sz="2800" b="1" dirty="0" smtClean="0">
                <a:latin typeface="Monotype Corsiva" panose="03010101010201010101" pitchFamily="66" charset="0"/>
              </a:rPr>
              <a:t>Информационный семинар - «Наставничество как инновационная форма организации образовательного процесса в системе дополнительного образования».</a:t>
            </a:r>
            <a:endParaRPr lang="ru-RU" sz="2800" b="1" dirty="0">
              <a:latin typeface="Monotype Corsiva" panose="03010101010201010101" pitchFamily="66" charset="0"/>
            </a:endParaRPr>
          </a:p>
        </p:txBody>
      </p:sp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641168" y="1412776"/>
            <a:ext cx="7891272" cy="2016224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2800" b="1" dirty="0" smtClean="0">
                <a:solidFill>
                  <a:prstClr val="white"/>
                </a:solidFill>
                <a:latin typeface="Monotype Corsiva" panose="03010101010201010101" pitchFamily="66" charset="0"/>
              </a:rPr>
              <a:t>Октябрь, 2022г</a:t>
            </a:r>
            <a:endParaRPr lang="ru-RU" sz="2800" b="1" dirty="0">
              <a:solidFill>
                <a:prstClr val="white"/>
              </a:solidFill>
              <a:latin typeface="Monotype Corsiva" panose="03010101010201010101" pitchFamily="66" charset="0"/>
            </a:endParaRPr>
          </a:p>
          <a:p>
            <a:pPr lvl="0" algn="ctr"/>
            <a:r>
              <a:rPr lang="ru-RU" sz="2800" b="1" dirty="0" smtClean="0">
                <a:solidFill>
                  <a:prstClr val="white"/>
                </a:solidFill>
                <a:latin typeface="Monotype Corsiva" panose="03010101010201010101" pitchFamily="66" charset="0"/>
              </a:rPr>
              <a:t>Семинар-практикум - «Моделирование учебного занятия как условие повышения качества образовательного процесса».</a:t>
            </a:r>
            <a:endParaRPr lang="ru-RU" sz="2800" b="1" dirty="0">
              <a:solidFill>
                <a:prstClr val="white"/>
              </a:solidFill>
              <a:latin typeface="Monotype Corsiva" panose="030101010102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8575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Пользователь\Desktop\2022-09-06_13-08-57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70" r="2848" b="30278"/>
          <a:stretch/>
        </p:blipFill>
        <p:spPr bwMode="auto">
          <a:xfrm>
            <a:off x="1818" y="836712"/>
            <a:ext cx="9142182" cy="37444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00817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91029" y="1931233"/>
            <a:ext cx="6707285" cy="212365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6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Спасибо за </a:t>
            </a:r>
          </a:p>
          <a:p>
            <a:pPr algn="ctr"/>
            <a:r>
              <a:rPr lang="ru-RU" sz="66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внимание!</a:t>
            </a:r>
            <a:endParaRPr lang="ru-RU" sz="66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accent3">
                  <a:lumMod val="75000"/>
                </a:schemeClr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15951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66</TotalTime>
  <Words>149</Words>
  <Application>Microsoft Office PowerPoint</Application>
  <PresentationFormat>Экран (4:3)</PresentationFormat>
  <Paragraphs>17</Paragraphs>
  <Slides>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Эркер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МЕТОДИСТ</dc:creator>
  <cp:lastModifiedBy>Пользователь</cp:lastModifiedBy>
  <cp:revision>8</cp:revision>
  <dcterms:created xsi:type="dcterms:W3CDTF">2022-09-06T08:26:20Z</dcterms:created>
  <dcterms:modified xsi:type="dcterms:W3CDTF">2022-09-08T02:41:38Z</dcterms:modified>
</cp:coreProperties>
</file>