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55"/>
  </p:notesMasterIdLst>
  <p:sldIdLst>
    <p:sldId id="256" r:id="rId2"/>
    <p:sldId id="282" r:id="rId3"/>
    <p:sldId id="358" r:id="rId4"/>
    <p:sldId id="336" r:id="rId5"/>
    <p:sldId id="366" r:id="rId6"/>
    <p:sldId id="322" r:id="rId7"/>
    <p:sldId id="280" r:id="rId8"/>
    <p:sldId id="327" r:id="rId9"/>
    <p:sldId id="359" r:id="rId10"/>
    <p:sldId id="360" r:id="rId11"/>
    <p:sldId id="361" r:id="rId12"/>
    <p:sldId id="335" r:id="rId13"/>
    <p:sldId id="328" r:id="rId14"/>
    <p:sldId id="331" r:id="rId15"/>
    <p:sldId id="370" r:id="rId16"/>
    <p:sldId id="371" r:id="rId17"/>
    <p:sldId id="372" r:id="rId18"/>
    <p:sldId id="373" r:id="rId19"/>
    <p:sldId id="377" r:id="rId20"/>
    <p:sldId id="375" r:id="rId21"/>
    <p:sldId id="287" r:id="rId22"/>
    <p:sldId id="288" r:id="rId23"/>
    <p:sldId id="312" r:id="rId24"/>
    <p:sldId id="362" r:id="rId25"/>
    <p:sldId id="364" r:id="rId26"/>
    <p:sldId id="363" r:id="rId27"/>
    <p:sldId id="352" r:id="rId28"/>
    <p:sldId id="333" r:id="rId29"/>
    <p:sldId id="334" r:id="rId30"/>
    <p:sldId id="290" r:id="rId31"/>
    <p:sldId id="276" r:id="rId32"/>
    <p:sldId id="329" r:id="rId33"/>
    <p:sldId id="330" r:id="rId34"/>
    <p:sldId id="296" r:id="rId35"/>
    <p:sldId id="376" r:id="rId36"/>
    <p:sldId id="316" r:id="rId37"/>
    <p:sldId id="315" r:id="rId38"/>
    <p:sldId id="293" r:id="rId39"/>
    <p:sldId id="300" r:id="rId40"/>
    <p:sldId id="301" r:id="rId41"/>
    <p:sldId id="302" r:id="rId42"/>
    <p:sldId id="317" r:id="rId43"/>
    <p:sldId id="350" r:id="rId44"/>
    <p:sldId id="320" r:id="rId45"/>
    <p:sldId id="321" r:id="rId46"/>
    <p:sldId id="349" r:id="rId47"/>
    <p:sldId id="353" r:id="rId48"/>
    <p:sldId id="365" r:id="rId49"/>
    <p:sldId id="369" r:id="rId50"/>
    <p:sldId id="368" r:id="rId51"/>
    <p:sldId id="367" r:id="rId52"/>
    <p:sldId id="268" r:id="rId53"/>
    <p:sldId id="311" r:id="rId54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CC99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66" autoAdjust="0"/>
    <p:restoredTop sz="80667" autoAdjust="0"/>
  </p:normalViewPr>
  <p:slideViewPr>
    <p:cSldViewPr>
      <p:cViewPr varScale="1">
        <p:scale>
          <a:sx n="90" d="100"/>
          <a:sy n="90" d="100"/>
        </p:scale>
        <p:origin x="176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r">
              <a:defRPr sz="1200"/>
            </a:lvl1pPr>
          </a:lstStyle>
          <a:p>
            <a:fld id="{FF184CBF-D4B6-42E7-A912-6A9501F4B75E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98" tIns="45999" rIns="91998" bIns="4599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1998" tIns="45999" rIns="91998" bIns="4599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r">
              <a:defRPr sz="1200"/>
            </a:lvl1pPr>
          </a:lstStyle>
          <a:p>
            <a:fld id="{46DC7D9D-AA8D-429E-B3E9-72FE531F85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33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C7D9D-AA8D-429E-B3E9-72FE531F852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126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C7D9D-AA8D-429E-B3E9-72FE531F852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C7D9D-AA8D-429E-B3E9-72FE531F852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862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C7D9D-AA8D-429E-B3E9-72FE531F852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228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9978">
              <a:defRPr/>
            </a:pPr>
            <a:r>
              <a:rPr lang="ru-RU" dirty="0" smtClean="0"/>
              <a:t>В заключении хочется еще раз подчеркнуть, что именно вакцинация является самым эффективным способом защиты от опасных инфекционных заболеваний, угрожающих не только здоровью, но и жизни человека.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u-RU" smtClean="0"/>
              <a:pPr/>
              <a:t>53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9997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minzdrav.gov.ru/search?category_ids%5b%5d=915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s://minzdrav.gov.ru/search?category_ids%5b%5d=915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google.ru/url?sa=i&amp;source=images&amp;cd=&amp;cad=rja&amp;docid=3CbdiaOrNS6WKM&amp;tbnid=uIO6jEOL8ZOxFM:&amp;ved=0CAgQjRwwAA&amp;url=http://www.myjulia.ru/post/492036/&amp;ei=WiZBUoKALYeC4gTnmICQCA&amp;psig=AFQjCNE4YcUCHQoKJx9Ma4ml2EdZdKKu_A&amp;ust=1380087770777155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236" y="559962"/>
            <a:ext cx="5256584" cy="521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7424" y="158668"/>
            <a:ext cx="7200800" cy="74868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На прививку становись !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1326" y="5333736"/>
            <a:ext cx="6812674" cy="1524264"/>
          </a:xfrm>
        </p:spPr>
        <p:txBody>
          <a:bodyPr>
            <a:normAutofit/>
          </a:bodyPr>
          <a:lstStyle/>
          <a:p>
            <a:pPr marL="265176" indent="-265176" algn="ctr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Врач-методист Лебедева Лариса Владиславовна </a:t>
            </a:r>
          </a:p>
          <a:p>
            <a:pPr marL="265176" indent="-265176" algn="ctr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</a:rPr>
              <a:t>ГКУЗ РХ  «Республиканский центр общественного здоровья и медицинской 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</a:rPr>
              <a:t>профилактики» </a:t>
            </a:r>
          </a:p>
        </p:txBody>
      </p:sp>
      <p:pic>
        <p:nvPicPr>
          <p:cNvPr id="6" name="Picture 3" descr="S:\Крикунова ЕВ\Public\WEB-страницы-сайт\2020\вакцинация грипп\unna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02021" y="619053"/>
            <a:ext cx="3322548" cy="329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S:\Крикунова ЕВ\Public\WEB-страницы-сайт\2020\вакцинация грипп\unna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5513" y="619053"/>
            <a:ext cx="3322548" cy="329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84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52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69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Как лабораторно подтвердить?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69015" y="1556792"/>
            <a:ext cx="8784976" cy="4968552"/>
          </a:xfrm>
        </p:spPr>
        <p:txBody>
          <a:bodyPr>
            <a:noAutofit/>
          </a:bodyPr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800" dirty="0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Можно </a:t>
            </a:r>
            <a:r>
              <a:rPr lang="ru-RU" altLang="ru-RU" sz="18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сделать мазок ПЦР и пройти тесты, которые определяют два разных вида антител. </a:t>
            </a:r>
            <a:endParaRPr lang="ru-RU" altLang="ru-RU" sz="1800" dirty="0"/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8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1800" dirty="0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Тесты </a:t>
            </a:r>
            <a:r>
              <a:rPr lang="ru-RU" altLang="ru-RU" sz="18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абсолютно информативные. Всё зависит от дня болезни. Если человек только-только контактировал с больным и сам начинает заболевать, то надо делать тест ПЦР. Берётся мазок, и мы смотрим, есть ли вирусная инфекция, очаги начала размножения, антигенный состав этого </a:t>
            </a:r>
            <a:r>
              <a:rPr lang="ru-RU" altLang="ru-RU" sz="1800" dirty="0" err="1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коронавируса</a:t>
            </a:r>
            <a:r>
              <a:rPr lang="ru-RU" altLang="ru-RU" sz="1800" dirty="0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800" dirty="0"/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8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Тест ПЦР проводят двумя способами: либо через носоглотку, либо через </a:t>
            </a:r>
            <a:r>
              <a:rPr lang="ru-RU" altLang="ru-RU" sz="1800" dirty="0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ротоглотку. </a:t>
            </a:r>
            <a:r>
              <a:rPr lang="ru-RU" altLang="ru-RU" sz="18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Однако наиболее точный результат получится, если оба мазка смешать в одной пробирке. Человек, подозревающий заболевание, может сдавать тест ПЦР в первые две недели, потом лучше проверять организм уже на антитела, которые формируются на 7–10-й день болезни.</a:t>
            </a:r>
            <a:endParaRPr lang="ru-RU" altLang="ru-RU" sz="1800" dirty="0"/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8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altLang="ru-RU" sz="1800" dirty="0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Сначала </a:t>
            </a:r>
            <a:r>
              <a:rPr lang="ru-RU" altLang="ru-RU" sz="18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формируется иммуноглобулин М, а потом через 2–3 недели начинает формироваться иммуноглобулин G. </a:t>
            </a:r>
            <a:r>
              <a:rPr lang="ru-RU" altLang="ru-RU" sz="1800" dirty="0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8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sz="18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Чтобы узнать, болел человек ранее или нет, сдается иммуноглобулин G.</a:t>
            </a:r>
            <a:endParaRPr lang="ru-RU" altLang="ru-RU" sz="1800" dirty="0"/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8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После болезни необходимо также сдать тест ПЦР. В этом случае ПЦР нужен, чтобы определить, выздоровел ли человек, выделяет ли вирус во внешнюю среду или нет. Если активного выделения вируса нет, то человек является незаразным.</a:t>
            </a:r>
            <a:endParaRPr lang="ru-RU" altLang="ru-RU" sz="1800" dirty="0"/>
          </a:p>
          <a:p>
            <a:pPr marL="0" indent="0" algn="ctr">
              <a:lnSpc>
                <a:spcPct val="150000"/>
              </a:lnSpc>
              <a:spcBef>
                <a:spcPts val="1200"/>
              </a:spcBef>
              <a:buNone/>
            </a:pPr>
            <a:endParaRPr lang="ru-RU" sz="1800" b="1" dirty="0" smtClean="0"/>
          </a:p>
        </p:txBody>
      </p:sp>
      <p:sp>
        <p:nvSpPr>
          <p:cNvPr id="6" name="AutoShape 2" descr="Telegram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37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860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Осложнения при коронавирусной инфекции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23056" y="1628800"/>
            <a:ext cx="8153400" cy="4896544"/>
          </a:xfrm>
        </p:spPr>
        <p:txBody>
          <a:bodyPr>
            <a:noAutofit/>
          </a:bodyPr>
          <a:lstStyle/>
          <a:p>
            <a:pPr marL="444500" indent="-444500" algn="just"/>
            <a:r>
              <a:rPr lang="ru-RU" sz="2200" dirty="0"/>
              <a:t>Инфекционное поражение ЦНС (судороги)</a:t>
            </a:r>
          </a:p>
          <a:p>
            <a:pPr marL="444500" indent="-444500" algn="just"/>
            <a:r>
              <a:rPr lang="ru-RU" sz="2200" dirty="0" smtClean="0"/>
              <a:t> Пиелонефрит </a:t>
            </a:r>
            <a:r>
              <a:rPr lang="ru-RU" sz="2200" dirty="0"/>
              <a:t>(боль в области поясницы) </a:t>
            </a:r>
            <a:endParaRPr lang="ru-RU" sz="2200" dirty="0" smtClean="0"/>
          </a:p>
          <a:p>
            <a:pPr marL="444500" indent="-444500" algn="just"/>
            <a:r>
              <a:rPr lang="ru-RU" sz="2200" dirty="0" smtClean="0"/>
              <a:t>Миозит </a:t>
            </a:r>
            <a:r>
              <a:rPr lang="ru-RU" sz="2200" dirty="0"/>
              <a:t>(боль в мышцах)</a:t>
            </a:r>
          </a:p>
          <a:p>
            <a:pPr marL="0" indent="0" algn="just">
              <a:buNone/>
            </a:pPr>
            <a:r>
              <a:rPr lang="ru-RU" sz="2200" dirty="0"/>
              <a:t> </a:t>
            </a:r>
            <a:r>
              <a:rPr lang="ru-RU" sz="2200" dirty="0" smtClean="0"/>
              <a:t>      Миокардит </a:t>
            </a:r>
            <a:r>
              <a:rPr lang="ru-RU" sz="2200" dirty="0"/>
              <a:t>(боль в области сердца</a:t>
            </a:r>
            <a:r>
              <a:rPr lang="ru-RU" sz="2200" dirty="0" smtClean="0"/>
              <a:t>)</a:t>
            </a:r>
          </a:p>
          <a:p>
            <a:pPr marL="444500" indent="-444500" algn="just"/>
            <a:r>
              <a:rPr lang="ru-RU" sz="2200" dirty="0"/>
              <a:t>Гайморит, синусит (</a:t>
            </a:r>
            <a:r>
              <a:rPr lang="ru-RU" sz="2200" dirty="0" smtClean="0"/>
              <a:t>заложенность </a:t>
            </a:r>
            <a:r>
              <a:rPr lang="ru-RU" sz="2200" dirty="0"/>
              <a:t>носа, выделения из носа, головная боль)</a:t>
            </a:r>
          </a:p>
          <a:p>
            <a:pPr marL="444500" indent="-444500" algn="just"/>
            <a:r>
              <a:rPr lang="ru-RU" sz="2200" dirty="0" smtClean="0"/>
              <a:t> </a:t>
            </a:r>
            <a:r>
              <a:rPr lang="ru-RU" sz="2200" dirty="0"/>
              <a:t>П</a:t>
            </a:r>
            <a:r>
              <a:rPr lang="ru-RU" sz="2200" dirty="0" smtClean="0"/>
              <a:t>невмония </a:t>
            </a:r>
            <a:r>
              <a:rPr lang="ru-RU" sz="2200" dirty="0"/>
              <a:t>(</a:t>
            </a:r>
            <a:r>
              <a:rPr lang="ru-RU" sz="2200" dirty="0" smtClean="0"/>
              <a:t>сильный </a:t>
            </a:r>
            <a:r>
              <a:rPr lang="ru-RU" sz="2200" dirty="0"/>
              <a:t>кашель</a:t>
            </a:r>
            <a:r>
              <a:rPr lang="ru-RU" sz="2200" dirty="0" smtClean="0"/>
              <a:t>,</a:t>
            </a:r>
          </a:p>
          <a:p>
            <a:pPr marL="444500" indent="-444500" algn="just"/>
            <a:r>
              <a:rPr lang="ru-RU" sz="2200" dirty="0" smtClean="0"/>
              <a:t> </a:t>
            </a:r>
            <a:r>
              <a:rPr lang="ru-RU" sz="2200" dirty="0"/>
              <a:t>хрипы при </a:t>
            </a:r>
            <a:r>
              <a:rPr lang="ru-RU" sz="2200" dirty="0" smtClean="0"/>
              <a:t>дыхании, </a:t>
            </a:r>
          </a:p>
          <a:p>
            <a:pPr marL="444500" indent="-444500" algn="just"/>
            <a:r>
              <a:rPr lang="ru-RU" sz="2200" dirty="0" smtClean="0"/>
              <a:t>приступ </a:t>
            </a:r>
            <a:r>
              <a:rPr lang="ru-RU" sz="2200" dirty="0"/>
              <a:t>удушья)</a:t>
            </a:r>
          </a:p>
          <a:p>
            <a:pPr marL="444500" indent="-444500" algn="just"/>
            <a:r>
              <a:rPr lang="ru-RU" sz="2200" dirty="0" smtClean="0"/>
              <a:t>Высокая летальность</a:t>
            </a:r>
            <a:endParaRPr lang="ru-RU" sz="2200" dirty="0"/>
          </a:p>
        </p:txBody>
      </p:sp>
      <p:pic>
        <p:nvPicPr>
          <p:cNvPr id="4" name="Picture 2" descr="Болезнь бедных и нервных Ново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128" y="3898643"/>
            <a:ext cx="3348038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3587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0" y="-315416"/>
            <a:ext cx="9144000" cy="234888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Смерть пациентов чаще всего регистрируется от коронавирусной пневмонии.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9219" name="Picture 4" descr="639a4b24ef040db98af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562225"/>
            <a:ext cx="701992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97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4948" y="260648"/>
            <a:ext cx="8229600" cy="7651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u="sng" dirty="0" smtClean="0">
                <a:solidFill>
                  <a:srgbClr val="002060"/>
                </a:solidFill>
                <a:cs typeface="Times New Roman" pitchFamily="18" charset="0"/>
              </a:rPr>
              <a:t>Что вызывает грипп?</a:t>
            </a:r>
            <a:r>
              <a:rPr lang="ru-RU" sz="32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484784"/>
            <a:ext cx="8820472" cy="3600399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200" dirty="0" smtClean="0">
                <a:cs typeface="Times New Roman" panose="02020603050405020304" pitchFamily="18" charset="0"/>
              </a:rPr>
              <a:t>     Возбудители данного заболевания - вирусы гриппа трех типов: А, В, С. Восприимчивость к данным вирусам очень высока. Гриппом болеют люди всех возрастов и в любое время года. Однако пик заболеваемости приходится на осенне-зимний период, когда люди больше времени проводят в закрытых непроветриваемых помещениях, организм ослаблен нехваткой витаминов и подвергается большим перепадам температуры. Часто заболевания гриппом переходят в эпидемию (от греч. </a:t>
            </a:r>
            <a:r>
              <a:rPr lang="ru-RU" altLang="ru-RU" sz="2200" dirty="0" err="1" smtClean="0">
                <a:cs typeface="Times New Roman" panose="02020603050405020304" pitchFamily="18" charset="0"/>
              </a:rPr>
              <a:t>epidemia</a:t>
            </a:r>
            <a:r>
              <a:rPr lang="ru-RU" altLang="ru-RU" sz="2200" dirty="0" smtClean="0">
                <a:cs typeface="Times New Roman" panose="02020603050405020304" pitchFamily="18" charset="0"/>
              </a:rPr>
              <a:t> - повальная болезнь). Дети становятся особенно восприимчивыми к вирусу гриппа после шести месяцев жизни, так как к этому возрасту у них наблюдается снижение количества материнских антител.</a:t>
            </a:r>
          </a:p>
        </p:txBody>
      </p:sp>
      <p:pic>
        <p:nvPicPr>
          <p:cNvPr id="154628" name="Picture 4" descr="e89053e8-2480-4dd3-a16a-8984ab57b2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935304"/>
            <a:ext cx="1963941" cy="1919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29" name="Picture 5" descr="pic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" r="12239"/>
          <a:stretch/>
        </p:blipFill>
        <p:spPr bwMode="auto">
          <a:xfrm>
            <a:off x="2123729" y="4941167"/>
            <a:ext cx="2016224" cy="191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85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93652"/>
            <a:ext cx="8229600" cy="7651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u="sng" dirty="0" smtClean="0">
                <a:solidFill>
                  <a:srgbClr val="002060"/>
                </a:solidFill>
                <a:cs typeface="Times New Roman" pitchFamily="18" charset="0"/>
              </a:rPr>
              <a:t>Если вирус "схвачен"</a:t>
            </a:r>
            <a:r>
              <a:rPr lang="ru-RU" sz="32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671072"/>
            <a:ext cx="8280400" cy="2448272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200" dirty="0" smtClean="0">
                <a:cs typeface="Times New Roman" panose="02020603050405020304" pitchFamily="18" charset="0"/>
              </a:rPr>
              <a:t>     При проникновении в верхние дыхательные пути вирус (независимо от типа) внедряется в клетки наружного слоя слизистой оболочки, вызывая их разрушение. Клетки, содержащие вирус, отторгаются организмом и попадают в окружающую среду с дыханием, при кашле, чихании, заражая окружающих. Этот путь передачи называется воздушно-капельным. Возможно заражение и через игрушки, посуду и другие предметы больного. </a:t>
            </a:r>
          </a:p>
        </p:txBody>
      </p:sp>
      <p:pic>
        <p:nvPicPr>
          <p:cNvPr id="156676" name="Picture 4" descr="1_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44383"/>
            <a:ext cx="3600400" cy="271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728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556792"/>
            <a:ext cx="8135938" cy="2664296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sz="2200" dirty="0" smtClean="0">
                <a:cs typeface="Times New Roman" panose="02020603050405020304" pitchFamily="18" charset="0"/>
              </a:rPr>
              <a:t>В течение нескольких дней, а иногда и часов, вирус, размножаясь в организме, вызывает первые признаки заболевания - недомогание, озноб, ломоту в суставах, боли в мышцах. Далее стремительно повышается температура до 39-40 градусов С (у некоторых людей на фоне высокой температуры могут развиться судороги), возникает головокружение, головная боль, присоединяется кашель, першение в горле, появляется прозрачное, а затем и гнойное отделяемое из носа. </a:t>
            </a:r>
          </a:p>
        </p:txBody>
      </p:sp>
      <p:pic>
        <p:nvPicPr>
          <p:cNvPr id="157699" name="Picture 4" descr="vnvnbhykdynfl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069" y="4365104"/>
            <a:ext cx="3943585" cy="24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133" y="404664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2060"/>
                </a:solidFill>
                <a:latin typeface="+mj-lt"/>
              </a:rPr>
              <a:t>Клиническая картина</a:t>
            </a:r>
            <a:endParaRPr lang="ru-RU" sz="3200" b="1" u="sng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500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88925"/>
            <a:ext cx="8229600" cy="69215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cs typeface="Times New Roman" pitchFamily="18" charset="0"/>
              </a:rPr>
              <a:t>Чем опасен грипп ? 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>
          <a:xfrm>
            <a:off x="16768" y="1556792"/>
            <a:ext cx="9001125" cy="3023542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200" dirty="0" smtClean="0">
                <a:cs typeface="Times New Roman" panose="02020603050405020304" pitchFamily="18" charset="0"/>
              </a:rPr>
              <a:t>       Вирус гриппа подавляет иммунные реакции организма, поэтому значительно снижается способность  противостоять болезням. Известно, что во время эпидемий гриппа заболеваемость бактериальными инфекциями дыхательных путей резко возрастает. К тому же грипп вызывает обострение и усугубляет течение хронических заболеваний (если таковые имеются). Бывает, что хроническое заболевание повышает вероятность тяжелого течения гриппа и развития его осложнений, которые являются основной причиной высокой смертности. </a:t>
            </a:r>
          </a:p>
        </p:txBody>
      </p:sp>
      <p:pic>
        <p:nvPicPr>
          <p:cNvPr id="159748" name="Содержимое 3" descr="http://www.medprofsouz.ru/media/content/faktory_3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87817"/>
            <a:ext cx="3960440" cy="277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32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У взрослых больных гриппом в 10 - 15% случаев развиваются </a:t>
            </a:r>
            <a:r>
              <a:rPr lang="ru-RU" altLang="ru-RU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осложнения, </a:t>
            </a:r>
            <a:r>
              <a:rPr lang="ru-RU" altLang="ru-RU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причем 80% из них приходится на </a:t>
            </a:r>
            <a:r>
              <a:rPr lang="ru-RU" altLang="ru-RU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пневмонию. </a:t>
            </a:r>
          </a:p>
          <a:p>
            <a:pPr eaLnBrk="1" hangingPunct="1"/>
            <a:r>
              <a:rPr lang="ru-RU" altLang="ru-RU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В последние годы отмечено появление ряда новых возбудителей, вызывающих тяжелые клинические формы внебольничных пневмоний, например, </a:t>
            </a:r>
            <a:r>
              <a:rPr lang="ru-RU" altLang="ru-RU" sz="2400" b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коронавирус</a:t>
            </a:r>
            <a:r>
              <a:rPr lang="ru-RU" altLang="ru-RU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altLang="ru-RU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вызывающий тяжелый острый респираторный синдром (ТОРС) и </a:t>
            </a:r>
            <a:r>
              <a:rPr lang="ru-RU" altLang="ru-RU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новый </a:t>
            </a:r>
            <a:r>
              <a:rPr lang="ru-RU" altLang="ru-RU" sz="2400" b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коронавирус</a:t>
            </a:r>
            <a:r>
              <a:rPr lang="ru-RU" altLang="ru-RU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altLang="ru-RU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вызывающий Ближневосточный респираторный синдром.</a:t>
            </a:r>
          </a:p>
          <a:p>
            <a:pPr eaLnBrk="1" hangingPunct="1"/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2" descr="ÐÐ°ÑÑÐ¸Ð½ÐºÐ¸ Ð¿Ð¾ Ð·Ð°Ð¿ÑÐ¾ÑÑ Ð³ÑÐ¸Ð¿Ð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712" y="4845520"/>
            <a:ext cx="3528392" cy="200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72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86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Новая вирусная инфекция. 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 smtClean="0"/>
              <a:t>       В </a:t>
            </a:r>
            <a:r>
              <a:rPr lang="ru-RU" sz="2200" dirty="0"/>
              <a:t>2020 году мир столкнулся с новой вирусной инфекцией, которой дали название COVID-19. Ученые с первых дней эпидемии начали работать над вакциной </a:t>
            </a:r>
            <a:r>
              <a:rPr lang="ru-RU" sz="2200" dirty="0" smtClean="0"/>
              <a:t>против </a:t>
            </a:r>
            <a:r>
              <a:rPr lang="ru-RU" sz="2200" dirty="0" err="1" smtClean="0"/>
              <a:t>коронавируса</a:t>
            </a:r>
            <a:r>
              <a:rPr lang="ru-RU" sz="2200" dirty="0"/>
              <a:t>.</a:t>
            </a:r>
            <a:br>
              <a:rPr lang="ru-RU" sz="2200" dirty="0"/>
            </a:br>
            <a:r>
              <a:rPr lang="ru-RU" sz="2200" dirty="0"/>
              <a:t>    </a:t>
            </a:r>
            <a:r>
              <a:rPr lang="ru-RU" sz="2200" dirty="0" smtClean="0"/>
              <a:t> </a:t>
            </a:r>
            <a:r>
              <a:rPr lang="ru-RU" sz="2200" b="1" dirty="0" smtClean="0"/>
              <a:t> </a:t>
            </a:r>
            <a:r>
              <a:rPr lang="ru-RU" sz="2200" dirty="0"/>
              <a:t>Ещё весной этого года вакцина казалась каким-то универсальным лекарством, панацеей, избавлением от кошмара. Люди в бессильном гневе смотрели репортажи из так называемых красных зон, где врачи сутками не снимали с себя костюмы химзащиты, смотрели на ползущие вверх столбики статистики, на пустые улицы и говорили: «Когда же это кончится? Почему нельзя просто прекратить это вакциной</a:t>
            </a:r>
            <a:r>
              <a:rPr lang="ru-RU" sz="2200" dirty="0" smtClean="0"/>
              <a:t>?»</a:t>
            </a:r>
          </a:p>
          <a:p>
            <a:pPr marL="0" indent="0" algn="just">
              <a:buNone/>
            </a:pPr>
            <a:r>
              <a:rPr lang="ru-RU" sz="2200" dirty="0"/>
              <a:t> </a:t>
            </a:r>
            <a:r>
              <a:rPr lang="ru-RU" sz="2200" dirty="0" smtClean="0"/>
              <a:t>    Новая </a:t>
            </a:r>
            <a:r>
              <a:rPr lang="ru-RU" sz="2200" dirty="0" err="1" smtClean="0"/>
              <a:t>коронавирусная</a:t>
            </a:r>
            <a:r>
              <a:rPr lang="ru-RU" sz="2200" dirty="0"/>
              <a:t> </a:t>
            </a:r>
            <a:r>
              <a:rPr lang="ru-RU" sz="2200" dirty="0" smtClean="0"/>
              <a:t>инфекция – </a:t>
            </a:r>
            <a:r>
              <a:rPr lang="ru-RU" sz="2200" dirty="0"/>
              <a:t>острое инфекционное заболевание, вызываемое </a:t>
            </a:r>
            <a:r>
              <a:rPr lang="ru-RU" sz="2200" dirty="0" err="1" smtClean="0"/>
              <a:t>коронавирусом</a:t>
            </a:r>
            <a:r>
              <a:rPr lang="ru-RU" sz="2200" dirty="0" smtClean="0"/>
              <a:t>. </a:t>
            </a:r>
            <a:r>
              <a:rPr lang="ru-RU" sz="2200" dirty="0"/>
              <a:t>Опасен из-за развития множества осложнений с угрозой смертельного </a:t>
            </a:r>
            <a:r>
              <a:rPr lang="ru-RU" sz="2200" dirty="0" smtClean="0"/>
              <a:t>исхода.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900480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7416800" cy="6477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</a:rPr>
              <a:t>Осложнения пневмоний</a:t>
            </a: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412776"/>
            <a:ext cx="7772400" cy="4935537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200" dirty="0" smtClean="0"/>
              <a:t>Органы дыхания - острая дыхательная недостаточность, проявляется одышкой, выраженным цианозом </a:t>
            </a:r>
          </a:p>
          <a:p>
            <a:pPr eaLnBrk="1" hangingPunct="1"/>
            <a:r>
              <a:rPr lang="ru-RU" altLang="ru-RU" sz="2200" dirty="0" smtClean="0"/>
              <a:t>Сердечно-сосудистая система - острое легочное сердце, острая сосудистая недостаточность (коллапс, шок), миокардиты</a:t>
            </a:r>
          </a:p>
          <a:p>
            <a:pPr eaLnBrk="1" hangingPunct="1"/>
            <a:r>
              <a:rPr lang="ru-RU" altLang="ru-RU" sz="2200" dirty="0" smtClean="0"/>
              <a:t>Нервная система - острые психозы (у лиц, имеющих в анамнезе алкоголизм, часто развивается делирий), менингиты</a:t>
            </a:r>
          </a:p>
          <a:p>
            <a:pPr eaLnBrk="1" hangingPunct="1"/>
            <a:r>
              <a:rPr lang="ru-RU" altLang="ru-RU" sz="2200" dirty="0" smtClean="0"/>
              <a:t>ЛОР-органов - отит, мастоидит </a:t>
            </a:r>
          </a:p>
          <a:p>
            <a:pPr eaLnBrk="1" hangingPunct="1"/>
            <a:r>
              <a:rPr lang="ru-RU" altLang="ru-RU" sz="2200" dirty="0" smtClean="0"/>
              <a:t>Сепсис (чаще у ослабленных лиц)</a:t>
            </a:r>
          </a:p>
          <a:p>
            <a:pPr eaLnBrk="1" hangingPunct="1"/>
            <a:r>
              <a:rPr lang="ru-RU" altLang="ru-RU" sz="2200" dirty="0" smtClean="0"/>
              <a:t>Токсическая почка, </a:t>
            </a:r>
          </a:p>
          <a:p>
            <a:pPr eaLnBrk="1" hangingPunct="1"/>
            <a:r>
              <a:rPr lang="ru-RU" altLang="ru-RU" sz="2200" dirty="0" smtClean="0"/>
              <a:t>Токсический гепатит</a:t>
            </a:r>
          </a:p>
        </p:txBody>
      </p:sp>
    </p:spTree>
    <p:extLst>
      <p:ext uri="{BB962C8B-B14F-4D97-AF65-F5344CB8AC3E}">
        <p14:creationId xmlns:p14="http://schemas.microsoft.com/office/powerpoint/2010/main" val="3149861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860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Чтобы не заразиться гриппом и коронавирусной инфекцией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2389584"/>
            <a:ext cx="8153400" cy="3775720"/>
          </a:xfrm>
        </p:spPr>
        <p:txBody>
          <a:bodyPr>
            <a:normAutofit/>
          </a:bodyPr>
          <a:lstStyle/>
          <a:p>
            <a:pPr marL="533400" indent="-533400" algn="just">
              <a:spcBef>
                <a:spcPts val="1200"/>
              </a:spcBef>
            </a:pPr>
            <a:r>
              <a:rPr lang="ru-RU" sz="2200" dirty="0" smtClean="0"/>
              <a:t>Общения с людьми, имеющими признаки заболевания (насморк, чихание, кашель, повышенная температура тела)</a:t>
            </a:r>
          </a:p>
          <a:p>
            <a:pPr marL="533400" indent="-533400" algn="just">
              <a:spcBef>
                <a:spcPts val="1200"/>
              </a:spcBef>
            </a:pPr>
            <a:r>
              <a:rPr lang="ru-RU" sz="2200" dirty="0" smtClean="0"/>
              <a:t>Мест </a:t>
            </a:r>
            <a:r>
              <a:rPr lang="ru-RU" sz="2200" dirty="0"/>
              <a:t>массового скопления </a:t>
            </a:r>
            <a:r>
              <a:rPr lang="ru-RU" sz="2200" dirty="0" smtClean="0"/>
              <a:t>людей</a:t>
            </a:r>
          </a:p>
          <a:p>
            <a:pPr marL="533400" indent="-533400" algn="just">
              <a:spcBef>
                <a:spcPts val="1200"/>
              </a:spcBef>
            </a:pPr>
            <a:r>
              <a:rPr lang="ru-RU" sz="2200" dirty="0"/>
              <a:t>Объятий, поцелуев и </a:t>
            </a:r>
            <a:endParaRPr lang="ru-RU" sz="2200" dirty="0" smtClean="0"/>
          </a:p>
          <a:p>
            <a:pPr marL="533400" indent="-533400" algn="just">
              <a:spcBef>
                <a:spcPts val="1200"/>
              </a:spcBef>
            </a:pPr>
            <a:r>
              <a:rPr lang="ru-RU" sz="2200" dirty="0" smtClean="0"/>
              <a:t>рукопожатий</a:t>
            </a:r>
          </a:p>
          <a:p>
            <a:pPr marL="533400" indent="-533400" algn="just">
              <a:spcBef>
                <a:spcPts val="1200"/>
              </a:spcBef>
            </a:pPr>
            <a:r>
              <a:rPr lang="ru-RU" sz="2200" dirty="0"/>
              <a:t>Прикосновений к </a:t>
            </a:r>
            <a:endParaRPr lang="ru-RU" sz="2200" dirty="0" smtClean="0"/>
          </a:p>
          <a:p>
            <a:pPr marL="533400" indent="-533400" algn="just">
              <a:spcBef>
                <a:spcPts val="1200"/>
              </a:spcBef>
            </a:pPr>
            <a:r>
              <a:rPr lang="ru-RU" sz="2200" dirty="0" smtClean="0"/>
              <a:t>слизистой </a:t>
            </a:r>
            <a:r>
              <a:rPr lang="ru-RU" sz="2200" dirty="0"/>
              <a:t>глаз, носа, рта </a:t>
            </a:r>
            <a:endParaRPr lang="ru-RU" sz="2200" dirty="0" smtClean="0"/>
          </a:p>
          <a:p>
            <a:pPr marL="533400" indent="-533400" algn="just">
              <a:spcBef>
                <a:spcPts val="1200"/>
              </a:spcBef>
            </a:pPr>
            <a:r>
              <a:rPr lang="ru-RU" sz="2200" dirty="0" smtClean="0"/>
              <a:t>немытыми </a:t>
            </a:r>
            <a:r>
              <a:rPr lang="ru-RU" sz="2200" dirty="0"/>
              <a:t>руками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5856" y="1628799"/>
            <a:ext cx="2143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/>
                </a:solidFill>
              </a:rPr>
              <a:t>ИЗБЕГАЙТЕ</a:t>
            </a:r>
            <a:endParaRPr lang="ru-RU" sz="3200" b="1" dirty="0">
              <a:solidFill>
                <a:schemeClr val="accent6"/>
              </a:solidFill>
            </a:endParaRPr>
          </a:p>
        </p:txBody>
      </p:sp>
      <p:pic>
        <p:nvPicPr>
          <p:cNvPr id="6" name="Содержимое 3" descr="http://www.medprofsouz.ru/media/content/faktory_3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77072"/>
            <a:ext cx="3617104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921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22860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Чтобы не заразиться </a:t>
            </a:r>
            <a:r>
              <a:rPr lang="ru-RU" sz="3200" b="1" dirty="0" smtClean="0"/>
              <a:t>гриппом и коронавирусной </a:t>
            </a:r>
            <a:r>
              <a:rPr lang="ru-RU" sz="3200" b="1" dirty="0"/>
              <a:t>инфекцией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16" y="2354610"/>
            <a:ext cx="1220946" cy="1053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6"/>
          <a:stretch/>
        </p:blipFill>
        <p:spPr bwMode="auto">
          <a:xfrm>
            <a:off x="395536" y="3679020"/>
            <a:ext cx="1296144" cy="104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25" y="4941168"/>
            <a:ext cx="1296144" cy="105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354610"/>
            <a:ext cx="1241397" cy="1107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3645024"/>
            <a:ext cx="1274522" cy="1083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614" y="4969354"/>
            <a:ext cx="1255150" cy="105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15616" y="1556792"/>
            <a:ext cx="69908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/>
                </a:solidFill>
              </a:rPr>
              <a:t>ПОВЫШАЙТЕ СВОИ ЗАЩИТНЫЕ СИЛЫ</a:t>
            </a:r>
            <a:endParaRPr lang="ru-RU" sz="3200" b="1" dirty="0">
              <a:solidFill>
                <a:schemeClr val="accent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24087" y="3750131"/>
            <a:ext cx="17812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200" dirty="0" smtClean="0"/>
              <a:t>Активный</a:t>
            </a:r>
          </a:p>
          <a:p>
            <a:pPr algn="just"/>
            <a:r>
              <a:rPr lang="ru-RU" sz="2200" dirty="0" smtClean="0"/>
              <a:t>образ жизни </a:t>
            </a:r>
            <a:endParaRPr lang="ru-RU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1959801" y="2492896"/>
            <a:ext cx="16466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200" dirty="0" smtClean="0"/>
              <a:t>Правильное</a:t>
            </a:r>
          </a:p>
          <a:p>
            <a:pPr algn="just"/>
            <a:r>
              <a:rPr lang="ru-RU" sz="2200" dirty="0" smtClean="0"/>
              <a:t>питание</a:t>
            </a:r>
            <a:endParaRPr lang="ru-RU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2010910" y="4974267"/>
            <a:ext cx="19432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200" dirty="0" smtClean="0"/>
              <a:t>Полноценный </a:t>
            </a:r>
          </a:p>
          <a:p>
            <a:pPr algn="just"/>
            <a:r>
              <a:rPr lang="ru-RU" sz="2200" dirty="0" smtClean="0"/>
              <a:t>сон</a:t>
            </a:r>
            <a:endParaRPr lang="ru-RU" sz="2200" dirty="0"/>
          </a:p>
        </p:txBody>
      </p:sp>
      <p:sp>
        <p:nvSpPr>
          <p:cNvPr id="17" name="TextBox 16"/>
          <p:cNvSpPr txBox="1"/>
          <p:nvPr/>
        </p:nvSpPr>
        <p:spPr>
          <a:xfrm>
            <a:off x="5580112" y="2420888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Позитивный </a:t>
            </a:r>
          </a:p>
          <a:p>
            <a:r>
              <a:rPr lang="ru-RU" sz="2200" dirty="0" smtClean="0"/>
              <a:t>настрой</a:t>
            </a:r>
            <a:endParaRPr lang="ru-RU" sz="2200" dirty="0"/>
          </a:p>
        </p:txBody>
      </p:sp>
      <p:sp>
        <p:nvSpPr>
          <p:cNvPr id="18" name="TextBox 17"/>
          <p:cNvSpPr txBox="1"/>
          <p:nvPr/>
        </p:nvSpPr>
        <p:spPr>
          <a:xfrm>
            <a:off x="5652541" y="3750131"/>
            <a:ext cx="1000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/>
              <a:t>Режим</a:t>
            </a:r>
          </a:p>
          <a:p>
            <a:r>
              <a:rPr lang="ru-RU" sz="2200" dirty="0" smtClean="0"/>
              <a:t>дня</a:t>
            </a:r>
            <a:endParaRPr lang="ru-RU" sz="2200" dirty="0"/>
          </a:p>
        </p:txBody>
      </p:sp>
      <p:sp>
        <p:nvSpPr>
          <p:cNvPr id="19" name="TextBox 18"/>
          <p:cNvSpPr txBox="1"/>
          <p:nvPr/>
        </p:nvSpPr>
        <p:spPr>
          <a:xfrm>
            <a:off x="5672578" y="4892967"/>
            <a:ext cx="34359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err="1" smtClean="0"/>
              <a:t>Витаминно</a:t>
            </a:r>
            <a:r>
              <a:rPr lang="ru-RU" sz="2200" dirty="0" smtClean="0"/>
              <a:t>-</a:t>
            </a:r>
          </a:p>
          <a:p>
            <a:r>
              <a:rPr lang="ru-RU" sz="2200" dirty="0" smtClean="0"/>
              <a:t>минеральные</a:t>
            </a:r>
          </a:p>
          <a:p>
            <a:r>
              <a:rPr lang="ru-RU" sz="2200" dirty="0" smtClean="0"/>
              <a:t>комплексы в </a:t>
            </a:r>
            <a:r>
              <a:rPr lang="ru-RU" sz="2200" dirty="0" err="1" smtClean="0"/>
              <a:t>эпидсезон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35927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86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Почему иммунитет не всегда защищает?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844824"/>
            <a:ext cx="8153400" cy="4320480"/>
          </a:xfrm>
        </p:spPr>
        <p:txBody>
          <a:bodyPr>
            <a:normAutofit/>
          </a:bodyPr>
          <a:lstStyle/>
          <a:p>
            <a:pPr marL="442913" indent="-398463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200" dirty="0"/>
              <a:t>Организм человека ослаблен и истощен.</a:t>
            </a:r>
          </a:p>
          <a:p>
            <a:pPr marL="442913" indent="-398463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200" dirty="0"/>
              <a:t>Естественных защитных сил организма недостаточно для   формирования стойкого иммунитета по отношению к отдельному опасному микроорганизму </a:t>
            </a:r>
            <a:endParaRPr lang="ru-RU" sz="2200" dirty="0" smtClean="0"/>
          </a:p>
        </p:txBody>
      </p:sp>
      <p:pic>
        <p:nvPicPr>
          <p:cNvPr id="6" name="Picture 4" descr="http://zheneshe-ay.kz/wp-content/themes/Crafted/images/default-slides/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86225" y="3356992"/>
            <a:ext cx="4941505" cy="3294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54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/>
              <a:t>Лучшая защита от инфекций достигается вакцинацией.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lnSpc>
                <a:spcPct val="114000"/>
              </a:lnSpc>
              <a:buFont typeface="+mj-lt"/>
              <a:buAutoNum type="arabicPeriod"/>
            </a:pPr>
            <a:r>
              <a:rPr lang="ru-RU" sz="2200" dirty="0" smtClean="0"/>
              <a:t>После вакцинации формируется </a:t>
            </a:r>
            <a:r>
              <a:rPr lang="ru-RU" sz="2200" b="1" dirty="0"/>
              <a:t>стойкий иммунитет </a:t>
            </a:r>
            <a:r>
              <a:rPr lang="ru-RU" sz="2200" dirty="0"/>
              <a:t>(при заражении человек не заболевает).</a:t>
            </a:r>
          </a:p>
          <a:p>
            <a:pPr marL="457200" indent="-457200" algn="just">
              <a:lnSpc>
                <a:spcPct val="114000"/>
              </a:lnSpc>
              <a:buFont typeface="+mj-lt"/>
              <a:buAutoNum type="arabicPeriod"/>
            </a:pPr>
            <a:r>
              <a:rPr lang="ru-RU" sz="2200" dirty="0"/>
              <a:t>Формируется </a:t>
            </a:r>
            <a:r>
              <a:rPr lang="ru-RU" sz="2200" b="1" dirty="0"/>
              <a:t>нестойкий иммунитет </a:t>
            </a:r>
            <a:r>
              <a:rPr lang="ru-RU" sz="2200" dirty="0"/>
              <a:t>(при заражении человек заболевает в легкой форме, заболевание никогда не дает осложнений и смертельного исхода).</a:t>
            </a:r>
          </a:p>
          <a:p>
            <a:pPr algn="just"/>
            <a:endParaRPr lang="ru-RU" sz="2200" dirty="0"/>
          </a:p>
        </p:txBody>
      </p:sp>
      <p:pic>
        <p:nvPicPr>
          <p:cNvPr id="4" name="Picture 2" descr="https://zazdorovye.ru/wp-content/uploads/2013/12/immunitet-muzhchin-i-zhenshh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818" y="3897718"/>
            <a:ext cx="5715000" cy="2667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1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752" y="22478"/>
            <a:ext cx="9144000" cy="683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42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65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9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И вот вакцина от </a:t>
            </a:r>
            <a:r>
              <a:rPr lang="ru-RU" sz="3200" b="1" dirty="0" err="1" smtClean="0"/>
              <a:t>коронавируса</a:t>
            </a:r>
            <a:r>
              <a:rPr lang="ru-RU" sz="3200" b="1" dirty="0" smtClean="0"/>
              <a:t> есть</a:t>
            </a:r>
            <a:r>
              <a:rPr lang="ru-RU" sz="3200" dirty="0" smtClean="0"/>
              <a:t>….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32084" y="1556792"/>
            <a:ext cx="8514528" cy="4495800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/>
              <a:t>       И </a:t>
            </a:r>
            <a:r>
              <a:rPr lang="ru-RU" sz="2200" dirty="0"/>
              <a:t>вот вакцина есть, и, оказывается, это не то чтобы избавление и даже не то чтобы лекарство. Вакциной нельзя вылечить, нельзя воскресить, ею нельзя одномоментно прекратить кошмар, в который погружён мир. </a:t>
            </a:r>
            <a:endParaRPr lang="ru-RU" sz="2200" dirty="0" smtClean="0"/>
          </a:p>
          <a:p>
            <a:pPr algn="just"/>
            <a:r>
              <a:rPr lang="ru-RU" sz="2200" dirty="0"/>
              <a:t> </a:t>
            </a:r>
            <a:r>
              <a:rPr lang="ru-RU" sz="2200" dirty="0" smtClean="0"/>
              <a:t>    Вакцина </a:t>
            </a:r>
            <a:r>
              <a:rPr lang="ru-RU" sz="2200" dirty="0"/>
              <a:t>нужна для того, чтобы сформировать коллективный иммунитет, а сформируется он, когда привьются 70% населения. Причём говорить о том, что привьются 70% мирового населения, просто невозможно. По некоторым данным, развитые страны уже скупили 53% объёма всех перспективных вакцин, и можно не сомневаться: выкупят и остальное. А такие страны, как Судан, Чад, Конго или Эфиопия, как всегда, останутся без надежды что-то поправить. Вакцина поможет тем, кто может её себе позволить</a:t>
            </a:r>
            <a:r>
              <a:rPr lang="ru-RU" sz="2200" dirty="0" smtClean="0"/>
              <a:t>.</a:t>
            </a:r>
          </a:p>
          <a:p>
            <a:pPr algn="just"/>
            <a:r>
              <a:rPr lang="ru-RU" sz="2200" dirty="0"/>
              <a:t> </a:t>
            </a:r>
            <a:r>
              <a:rPr lang="ru-RU" sz="2200" dirty="0" smtClean="0"/>
              <a:t>    </a:t>
            </a:r>
            <a:r>
              <a:rPr lang="ru-RU" sz="2200" dirty="0"/>
              <a:t>И тем более интересно, что в числе тех, кто может её себе позволить, оказалось всё население России.</a:t>
            </a:r>
          </a:p>
        </p:txBody>
      </p:sp>
    </p:spTree>
    <p:extLst>
      <p:ext uri="{BB962C8B-B14F-4D97-AF65-F5344CB8AC3E}">
        <p14:creationId xmlns:p14="http://schemas.microsoft.com/office/powerpoint/2010/main" val="1297989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Как действует вакцина от </a:t>
            </a:r>
            <a:r>
              <a:rPr lang="ru-RU" sz="3200" b="1" dirty="0" err="1" smtClean="0"/>
              <a:t>коронавируса</a:t>
            </a:r>
            <a:r>
              <a:rPr lang="ru-RU" sz="3200" b="1" dirty="0" smtClean="0"/>
              <a:t>?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657456" cy="496855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4000"/>
              </a:lnSpc>
              <a:buNone/>
            </a:pPr>
            <a:r>
              <a:rPr lang="ru-RU" altLang="ru-RU" sz="2200" dirty="0">
                <a:cs typeface="Times New Roman" panose="02020603050405020304" pitchFamily="18" charset="0"/>
              </a:rPr>
              <a:t>Введение в организм </a:t>
            </a:r>
            <a:r>
              <a:rPr lang="ru-RU" altLang="ru-RU" sz="2200" dirty="0" smtClean="0">
                <a:cs typeface="Times New Roman" panose="02020603050405020304" pitchFamily="18" charset="0"/>
              </a:rPr>
              <a:t>частиц вируса </a:t>
            </a:r>
            <a:r>
              <a:rPr lang="ru-RU" altLang="ru-RU" sz="2200" dirty="0">
                <a:cs typeface="Times New Roman" panose="02020603050405020304" pitchFamily="18" charset="0"/>
              </a:rPr>
              <a:t>вызывает выработку антител разного типа, что позволяет создать многоуровневую систему </a:t>
            </a:r>
            <a:r>
              <a:rPr lang="ru-RU" altLang="ru-RU" sz="2200" dirty="0" smtClean="0">
                <a:cs typeface="Times New Roman" panose="02020603050405020304" pitchFamily="18" charset="0"/>
              </a:rPr>
              <a:t>защиты, </a:t>
            </a:r>
            <a:r>
              <a:rPr lang="ru-RU" altLang="ru-RU" sz="2200" dirty="0">
                <a:cs typeface="Times New Roman" panose="02020603050405020304" pitchFamily="18" charset="0"/>
              </a:rPr>
              <a:t>а так как </a:t>
            </a:r>
            <a:r>
              <a:rPr lang="ru-RU" altLang="ru-RU" sz="2200" dirty="0" err="1" smtClean="0">
                <a:cs typeface="Times New Roman" panose="02020603050405020304" pitchFamily="18" charset="0"/>
              </a:rPr>
              <a:t>коронавирусы</a:t>
            </a:r>
            <a:r>
              <a:rPr lang="ru-RU" altLang="ru-RU" sz="2200" dirty="0">
                <a:cs typeface="Times New Roman" panose="02020603050405020304" pitchFamily="18" charset="0"/>
              </a:rPr>
              <a:t> </a:t>
            </a:r>
            <a:r>
              <a:rPr lang="ru-RU" altLang="ru-RU" sz="2200" dirty="0" smtClean="0">
                <a:cs typeface="Times New Roman" panose="02020603050405020304" pitchFamily="18" charset="0"/>
              </a:rPr>
              <a:t>имеют </a:t>
            </a:r>
            <a:r>
              <a:rPr lang="ru-RU" altLang="ru-RU" sz="2200" dirty="0">
                <a:cs typeface="Times New Roman" panose="02020603050405020304" pitchFamily="18" charset="0"/>
              </a:rPr>
              <a:t>сходные структуры с вирусами ОРЗ, то вырабатываемые после вакцинации </a:t>
            </a:r>
            <a:r>
              <a:rPr lang="ru-RU" altLang="ru-RU" sz="2200" dirty="0" err="1" smtClean="0">
                <a:cs typeface="Times New Roman" panose="02020603050405020304" pitchFamily="18" charset="0"/>
              </a:rPr>
              <a:t>антиковидные</a:t>
            </a:r>
            <a:r>
              <a:rPr lang="ru-RU" altLang="ru-RU" sz="2200" dirty="0" smtClean="0">
                <a:cs typeface="Times New Roman" panose="02020603050405020304" pitchFamily="18" charset="0"/>
              </a:rPr>
              <a:t> </a:t>
            </a:r>
            <a:r>
              <a:rPr lang="ru-RU" altLang="ru-RU" sz="2200" dirty="0">
                <a:cs typeface="Times New Roman" panose="02020603050405020304" pitchFamily="18" charset="0"/>
              </a:rPr>
              <a:t>антитела защищают </a:t>
            </a:r>
            <a:r>
              <a:rPr lang="ru-RU" altLang="ru-RU" sz="2200" dirty="0" smtClean="0">
                <a:cs typeface="Times New Roman" panose="02020603050405020304" pitchFamily="18" charset="0"/>
              </a:rPr>
              <a:t>организм и от ОРЗ. </a:t>
            </a:r>
            <a:r>
              <a:rPr lang="ru-RU" altLang="ru-RU" sz="2200" dirty="0">
                <a:cs typeface="Times New Roman" panose="02020603050405020304" pitchFamily="18" charset="0"/>
              </a:rPr>
              <a:t>Уже через две </a:t>
            </a:r>
            <a:r>
              <a:rPr lang="ru-RU" altLang="ru-RU" sz="2200" dirty="0" smtClean="0">
                <a:cs typeface="Times New Roman" panose="02020603050405020304" pitchFamily="18" charset="0"/>
              </a:rPr>
              <a:t>недели после </a:t>
            </a:r>
          </a:p>
          <a:p>
            <a:pPr marL="0" indent="0" algn="just">
              <a:lnSpc>
                <a:spcPct val="114000"/>
              </a:lnSpc>
              <a:buNone/>
            </a:pPr>
            <a:r>
              <a:rPr lang="ru-RU" altLang="ru-RU" sz="2200" dirty="0" smtClean="0">
                <a:cs typeface="Times New Roman" panose="02020603050405020304" pitchFamily="18" charset="0"/>
              </a:rPr>
              <a:t>прививки </a:t>
            </a:r>
            <a:r>
              <a:rPr lang="ru-RU" altLang="ru-RU" sz="2200" dirty="0">
                <a:cs typeface="Times New Roman" panose="02020603050405020304" pitchFamily="18" charset="0"/>
              </a:rPr>
              <a:t>в </a:t>
            </a:r>
            <a:r>
              <a:rPr lang="ru-RU" altLang="ru-RU" sz="2200" dirty="0" smtClean="0">
                <a:cs typeface="Times New Roman" panose="02020603050405020304" pitchFamily="18" charset="0"/>
              </a:rPr>
              <a:t>организме накапливаются </a:t>
            </a:r>
          </a:p>
          <a:p>
            <a:pPr marL="0" indent="0" algn="just">
              <a:lnSpc>
                <a:spcPct val="114000"/>
              </a:lnSpc>
              <a:buNone/>
            </a:pPr>
            <a:r>
              <a:rPr lang="ru-RU" altLang="ru-RU" sz="2200" dirty="0" smtClean="0">
                <a:cs typeface="Times New Roman" panose="02020603050405020304" pitchFamily="18" charset="0"/>
              </a:rPr>
              <a:t>Антитела </a:t>
            </a:r>
            <a:r>
              <a:rPr lang="ru-RU" altLang="ru-RU" sz="2200" dirty="0">
                <a:cs typeface="Times New Roman" panose="02020603050405020304" pitchFamily="18" charset="0"/>
              </a:rPr>
              <a:t>и он </a:t>
            </a:r>
            <a:r>
              <a:rPr lang="ru-RU" altLang="ru-RU" sz="2200" dirty="0" smtClean="0">
                <a:cs typeface="Times New Roman" panose="02020603050405020304" pitchFamily="18" charset="0"/>
              </a:rPr>
              <a:t>становится </a:t>
            </a:r>
          </a:p>
          <a:p>
            <a:pPr marL="0" indent="0" algn="just">
              <a:lnSpc>
                <a:spcPct val="114000"/>
              </a:lnSpc>
              <a:buNone/>
            </a:pPr>
            <a:r>
              <a:rPr lang="ru-RU" altLang="ru-RU" sz="2200" dirty="0" smtClean="0">
                <a:cs typeface="Times New Roman" panose="02020603050405020304" pitchFamily="18" charset="0"/>
              </a:rPr>
              <a:t>невосприимчивым </a:t>
            </a:r>
            <a:r>
              <a:rPr lang="ru-RU" altLang="ru-RU" sz="2200" dirty="0">
                <a:cs typeface="Times New Roman" panose="02020603050405020304" pitchFamily="18" charset="0"/>
              </a:rPr>
              <a:t>к </a:t>
            </a:r>
            <a:r>
              <a:rPr lang="ru-RU" altLang="ru-RU" sz="2200" dirty="0" smtClean="0">
                <a:cs typeface="Times New Roman" panose="02020603050405020304" pitchFamily="18" charset="0"/>
              </a:rPr>
              <a:t>заболеванию</a:t>
            </a:r>
            <a:r>
              <a:rPr lang="ru-RU" altLang="ru-RU" sz="2200" dirty="0">
                <a:cs typeface="Times New Roman" panose="02020603050405020304" pitchFamily="18" charset="0"/>
              </a:rPr>
              <a:t>. </a:t>
            </a:r>
            <a:endParaRPr lang="ru-RU" altLang="ru-RU" sz="2200" dirty="0" smtClean="0"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4000"/>
              </a:lnSpc>
              <a:buNone/>
            </a:pPr>
            <a:r>
              <a:rPr lang="ru-RU" altLang="ru-RU" sz="2200" dirty="0" smtClean="0">
                <a:cs typeface="Times New Roman" panose="02020603050405020304" pitchFamily="18" charset="0"/>
              </a:rPr>
              <a:t>Защитные </a:t>
            </a:r>
            <a:r>
              <a:rPr lang="ru-RU" altLang="ru-RU" sz="2200" dirty="0">
                <a:cs typeface="Times New Roman" panose="02020603050405020304" pitchFamily="18" charset="0"/>
              </a:rPr>
              <a:t>белки </a:t>
            </a:r>
            <a:r>
              <a:rPr lang="ru-RU" altLang="ru-RU" sz="2200" dirty="0" smtClean="0">
                <a:cs typeface="Times New Roman" panose="02020603050405020304" pitchFamily="18" charset="0"/>
              </a:rPr>
              <a:t>распознают </a:t>
            </a:r>
            <a:r>
              <a:rPr lang="ru-RU" altLang="ru-RU" sz="2200" dirty="0">
                <a:cs typeface="Times New Roman" panose="02020603050405020304" pitchFamily="18" charset="0"/>
              </a:rPr>
              <a:t>вирус </a:t>
            </a:r>
            <a:endParaRPr lang="ru-RU" altLang="ru-RU" sz="2200" dirty="0" smtClean="0"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4000"/>
              </a:lnSpc>
              <a:buNone/>
            </a:pPr>
            <a:r>
              <a:rPr lang="ru-RU" altLang="ru-RU" sz="2200" dirty="0" smtClean="0">
                <a:cs typeface="Times New Roman" panose="02020603050405020304" pitchFamily="18" charset="0"/>
              </a:rPr>
              <a:t>и </a:t>
            </a:r>
            <a:r>
              <a:rPr lang="ru-RU" altLang="ru-RU" sz="2200" dirty="0">
                <a:cs typeface="Times New Roman" panose="02020603050405020304" pitchFamily="18" charset="0"/>
              </a:rPr>
              <a:t>уничтожают, </a:t>
            </a:r>
            <a:r>
              <a:rPr lang="ru-RU" altLang="ru-RU" sz="2200" dirty="0" smtClean="0">
                <a:cs typeface="Times New Roman" panose="02020603050405020304" pitchFamily="18" charset="0"/>
              </a:rPr>
              <a:t>не позволяя ему </a:t>
            </a:r>
          </a:p>
          <a:p>
            <a:pPr marL="0" indent="0" algn="just">
              <a:lnSpc>
                <a:spcPct val="114000"/>
              </a:lnSpc>
              <a:buNone/>
            </a:pPr>
            <a:r>
              <a:rPr lang="ru-RU" altLang="ru-RU" sz="2200" dirty="0" smtClean="0">
                <a:cs typeface="Times New Roman" panose="02020603050405020304" pitchFamily="18" charset="0"/>
              </a:rPr>
              <a:t>размножиться</a:t>
            </a:r>
            <a:r>
              <a:rPr lang="ru-RU" altLang="ru-RU" sz="2200" dirty="0">
                <a:cs typeface="Times New Roman" panose="02020603050405020304" pitchFamily="18" charset="0"/>
              </a:rPr>
              <a:t>. </a:t>
            </a:r>
            <a:endParaRPr lang="ru-RU" sz="2200" dirty="0"/>
          </a:p>
          <a:p>
            <a:pPr algn="just"/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82" y="4041068"/>
            <a:ext cx="4236951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0004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/>
              <a:t>Механизм формирования антител  инфекции?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dirty="0" smtClean="0"/>
              <a:t>В процессе вакцинации в организм вводят частички разрушенного вируса, не способные к размножению</a:t>
            </a:r>
          </a:p>
          <a:p>
            <a:pPr marL="533400" indent="-533400" algn="just">
              <a:spcBef>
                <a:spcPts val="1200"/>
              </a:spcBef>
            </a:pPr>
            <a:r>
              <a:rPr lang="ru-RU" sz="2200" dirty="0" smtClean="0"/>
              <a:t>Прививка стимулирует в организме выработку защитных антител к вирусу </a:t>
            </a:r>
          </a:p>
          <a:p>
            <a:pPr marL="533400" indent="-533400" algn="just">
              <a:spcBef>
                <a:spcPts val="1200"/>
              </a:spcBef>
            </a:pPr>
            <a:r>
              <a:rPr lang="ru-RU" sz="2200" dirty="0" smtClean="0"/>
              <a:t>Если в организм попадёт вирус гриппа или коронавирус, антитела нейтрализуют его. Соответственно, человек не заболевает. </a:t>
            </a:r>
            <a:endParaRPr lang="ru-RU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09120"/>
            <a:ext cx="781261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43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321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/>
              <a:t>Механизм действия вакцины от коронавирусной инфекции?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 smtClean="0"/>
              <a:t>   В </a:t>
            </a:r>
            <a:r>
              <a:rPr lang="ru-RU" sz="2200" dirty="0"/>
              <a:t>2020 году в России были зарегистрированы две вакцины для профилактики новой коронавирусной инфекции. В августе регистрацию прошел препарат «Спутник V» (Гам-</a:t>
            </a:r>
            <a:r>
              <a:rPr lang="ru-RU" sz="2200" dirty="0" err="1"/>
              <a:t>Ковид</a:t>
            </a:r>
            <a:r>
              <a:rPr lang="ru-RU" sz="2200" dirty="0"/>
              <a:t>-</a:t>
            </a:r>
            <a:r>
              <a:rPr lang="ru-RU" sz="2200" dirty="0" err="1"/>
              <a:t>Вак</a:t>
            </a:r>
            <a:r>
              <a:rPr lang="ru-RU" sz="2200" dirty="0"/>
              <a:t>), созданный Центром имени </a:t>
            </a:r>
            <a:r>
              <a:rPr lang="ru-RU" sz="2200" dirty="0" err="1"/>
              <a:t>Н.Ф.Гамалеи</a:t>
            </a:r>
            <a:r>
              <a:rPr lang="ru-RU" sz="2200" dirty="0"/>
              <a:t> Минздрава России, а в октябре - вакцина новосибирского центра «Вектор» — «</a:t>
            </a:r>
            <a:r>
              <a:rPr lang="ru-RU" sz="2200" dirty="0" err="1"/>
              <a:t>ЭпиВакКорона</a:t>
            </a:r>
            <a:r>
              <a:rPr lang="ru-RU" sz="2200" dirty="0"/>
              <a:t>». Обе вакцины надежно защищают от новой коронавирусной инфекции, но механизм их действия разный.</a:t>
            </a:r>
          </a:p>
          <a:p>
            <a:pPr marL="0" indent="0" algn="just">
              <a:buNone/>
            </a:pPr>
            <a:endParaRPr lang="ru-RU" sz="2200" b="1" dirty="0" smtClean="0">
              <a:solidFill>
                <a:schemeClr val="accent6"/>
              </a:solidFill>
            </a:endParaRPr>
          </a:p>
        </p:txBody>
      </p:sp>
      <p:pic>
        <p:nvPicPr>
          <p:cNvPr id="5" name="Рисунок 4" descr="https://sfedu.ru/files/imagecache/newsBig/presscenter/674/4b9/news_pic_id6370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4149079"/>
            <a:ext cx="3764041" cy="2738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73289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442520" cy="9906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Подробнее о вакцине «Спутник </a:t>
            </a:r>
            <a:r>
              <a:rPr lang="en-US" sz="3200" b="1" dirty="0" smtClean="0"/>
              <a:t>V</a:t>
            </a:r>
            <a:r>
              <a:rPr lang="ru-RU" sz="3200" b="1" dirty="0" smtClean="0"/>
              <a:t>»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556792"/>
            <a:ext cx="8424936" cy="4495800"/>
          </a:xfrm>
        </p:spPr>
        <p:txBody>
          <a:bodyPr>
            <a:normAutofit/>
          </a:bodyPr>
          <a:lstStyle/>
          <a:p>
            <a:pPr algn="just"/>
            <a:r>
              <a:rPr lang="ru-RU" sz="2200" b="1" dirty="0" smtClean="0"/>
              <a:t>Вакцина </a:t>
            </a:r>
            <a:r>
              <a:rPr lang="ru-RU" sz="2200" b="1" dirty="0"/>
              <a:t>«Спутник V» (Гам-</a:t>
            </a:r>
            <a:r>
              <a:rPr lang="ru-RU" sz="2200" b="1" dirty="0" err="1"/>
              <a:t>Ковид</a:t>
            </a:r>
            <a:r>
              <a:rPr lang="ru-RU" sz="2200" b="1" dirty="0"/>
              <a:t>-</a:t>
            </a:r>
            <a:r>
              <a:rPr lang="ru-RU" sz="2200" b="1" dirty="0" err="1"/>
              <a:t>Вак</a:t>
            </a:r>
            <a:r>
              <a:rPr lang="ru-RU" sz="2200" b="1" dirty="0"/>
              <a:t>)</a:t>
            </a:r>
            <a:r>
              <a:rPr lang="ru-RU" sz="2200" dirty="0"/>
              <a:t> представляет собой не размножающиеся в организме человека обезвреженные частицы аденовируса. При создании вакцины их  генетическая основа была удалена, а вместо неё в частицу вируса введен ген с кодом особого белка («шипа» </a:t>
            </a:r>
            <a:r>
              <a:rPr lang="ru-RU" sz="2200" dirty="0" err="1">
                <a:hlinkClick r:id="rId2"/>
              </a:rPr>
              <a:t>коронавируса</a:t>
            </a:r>
            <a:r>
              <a:rPr lang="ru-RU" sz="2200" dirty="0"/>
              <a:t>). Этот белок не представляет никакой опасности для человека. Он помогает иммунитету правильно реагировать на вирус и вырабатывать к нему антитела (иммуноглобулины), которые будут в дальнейшем защищать от инфекции. Для полной защиты пациенту необходимо сделать два укола с аденовирусами разных типов с интервалом 21 день. Первый этап запускает иммунный ответ, а второй разгоняет и усиливает его.</a:t>
            </a:r>
          </a:p>
          <a:p>
            <a:endParaRPr lang="ru-RU" sz="2200" dirty="0"/>
          </a:p>
          <a:p>
            <a:pPr algn="just"/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345827"/>
            <a:ext cx="2232248" cy="1489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284" y="188640"/>
            <a:ext cx="8496944" cy="11521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Показания и противопоказания для введения  вакцины «Спутник </a:t>
            </a:r>
            <a:r>
              <a:rPr lang="en-US" sz="3200" b="1" dirty="0" smtClean="0"/>
              <a:t>V</a:t>
            </a:r>
            <a:r>
              <a:rPr lang="ru-RU" sz="3200" b="1" dirty="0" smtClean="0"/>
              <a:t>»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rgbClr val="FF0000"/>
                </a:solidFill>
              </a:rPr>
              <a:t>Приказ МЗ РФ  N </a:t>
            </a:r>
            <a:r>
              <a:rPr lang="ru-RU" sz="1800" dirty="0">
                <a:solidFill>
                  <a:srgbClr val="FF0000"/>
                </a:solidFill>
              </a:rPr>
              <a:t>8н от 13.01.2022 </a:t>
            </a:r>
            <a:r>
              <a:rPr lang="ru-RU" sz="1800" dirty="0" err="1" smtClean="0">
                <a:solidFill>
                  <a:srgbClr val="FF0000"/>
                </a:solidFill>
              </a:rPr>
              <a:t>г.зарегистрирован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>
                <a:solidFill>
                  <a:srgbClr val="FF0000"/>
                </a:solidFill>
              </a:rPr>
              <a:t>Минюстом России 17 января 2022 г.</a:t>
            </a:r>
            <a:r>
              <a:rPr lang="ru-RU" sz="1800" dirty="0"/>
              <a:t> </a:t>
            </a:r>
            <a:br>
              <a:rPr lang="ru-RU" sz="1800" dirty="0"/>
            </a:b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964488" cy="5184576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Показания к применению вакцины </a:t>
            </a:r>
            <a:r>
              <a:rPr lang="ru-RU" sz="6400" b="1" dirty="0">
                <a:latin typeface="Arial" panose="020B0604020202020204" pitchFamily="34" charset="0"/>
                <a:cs typeface="Arial" panose="020B0604020202020204" pitchFamily="34" charset="0"/>
              </a:rPr>
              <a:t>«Спутник V» (Гам-</a:t>
            </a:r>
            <a:r>
              <a:rPr lang="ru-RU" sz="6400" b="1" dirty="0" err="1">
                <a:latin typeface="Arial" panose="020B0604020202020204" pitchFamily="34" charset="0"/>
                <a:cs typeface="Arial" panose="020B0604020202020204" pitchFamily="34" charset="0"/>
              </a:rPr>
              <a:t>Ковид</a:t>
            </a:r>
            <a:r>
              <a:rPr lang="ru-RU" sz="6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6400" b="1" dirty="0" err="1">
                <a:latin typeface="Arial" panose="020B0604020202020204" pitchFamily="34" charset="0"/>
                <a:cs typeface="Arial" panose="020B0604020202020204" pitchFamily="34" charset="0"/>
              </a:rPr>
              <a:t>Вак</a:t>
            </a:r>
            <a:r>
              <a:rPr lang="ru-RU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профилактика новой коронавирусной инфекции у взрослых старше 18 лет</a:t>
            </a:r>
          </a:p>
          <a:p>
            <a:pPr algn="just"/>
            <a:r>
              <a:rPr lang="ru-RU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Противопоказания </a:t>
            </a:r>
            <a:r>
              <a:rPr lang="ru-RU" sz="6400" b="1" dirty="0">
                <a:latin typeface="Arial" panose="020B0604020202020204" pitchFamily="34" charset="0"/>
                <a:cs typeface="Arial" panose="020B0604020202020204" pitchFamily="34" charset="0"/>
              </a:rPr>
              <a:t>к применению вакцины «Спутник V» (</a:t>
            </a:r>
            <a:r>
              <a:rPr lang="ru-RU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Гам-</a:t>
            </a:r>
            <a:r>
              <a:rPr lang="ru-RU" sz="6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Ковид</a:t>
            </a:r>
            <a:r>
              <a:rPr lang="ru-RU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6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Вак</a:t>
            </a:r>
            <a:r>
              <a:rPr lang="ru-RU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  <a:p>
            <a:pPr marL="0" indent="0" algn="just">
              <a:buNone/>
            </a:pPr>
            <a:r>
              <a:rPr lang="ru-RU" sz="6400" dirty="0" smtClean="0"/>
              <a:t>       острые инфекционные заболевания, протекающие в средней и тяжелой степени    тяжести, обострение хронических заболеваний являются временными медицинскими противопоказаниями. Вакцинация против новой коронавирусной инфекции возможна через 2-4 недели после выздоровления или после ремиссии неинфекционного заболевания. </a:t>
            </a:r>
          </a:p>
          <a:p>
            <a:pPr algn="just"/>
            <a:r>
              <a:rPr lang="ru-RU" sz="6400" dirty="0" smtClean="0"/>
              <a:t>Острые </a:t>
            </a:r>
            <a:r>
              <a:rPr lang="ru-RU" sz="6400" dirty="0"/>
              <a:t>респираторные вирусные заболевания, протекающие в легкой форме, а также инфекционные заболевания ЖКТ также являются временным медицинским противопоказанием к вакцинации против COVID-19 — до нормализации температуры тела. </a:t>
            </a:r>
          </a:p>
          <a:p>
            <a:pPr algn="just"/>
            <a:r>
              <a:rPr lang="ru-RU" sz="6400" dirty="0"/>
              <a:t>Согласно перечню, гиперчувствительность к веществам, входящим в состав вакцины против COVID-19, или вакцине, в состав которой входят аналогичные вещества, а также тяжелые аллергические реакции в анамнезе или тяжелые поствакцинальные осложнения (анафилактический шок, тяжелые </a:t>
            </a:r>
            <a:r>
              <a:rPr lang="ru-RU" sz="6400" dirty="0" err="1"/>
              <a:t>генерализованные</a:t>
            </a:r>
            <a:r>
              <a:rPr lang="ru-RU" sz="6400" dirty="0"/>
              <a:t> аллергические реакции, судорожный синдром, температура тела выше 40, гиперемия или отек в месте инъекции) являются бессрочными медицинскими противопоказаниями. </a:t>
            </a:r>
          </a:p>
          <a:p>
            <a:pPr algn="just"/>
            <a:r>
              <a:rPr lang="ru-RU" sz="6400" dirty="0"/>
              <a:t> В перечень также внесен ряд медицинских противопоказаний в соответствии с инструкциями по медицинскому применению вакцин. Так, согласно перечню, беременность сроком от 22 недель и период грудного вскармливания не является противопоказанием к вакцинации препаратом Спутник V. Согласно Временным методическим рекомендациям Минздрава России по профилактике и лечению COVID-19 у беременных женщин, новая </a:t>
            </a:r>
            <a:r>
              <a:rPr lang="ru-RU" sz="6400" dirty="0" err="1"/>
              <a:t>коронавирусная</a:t>
            </a:r>
            <a:r>
              <a:rPr lang="ru-RU" sz="6400" dirty="0"/>
              <a:t> инфекция особенно опасна для беременных женщин, имеющих сердечно-сосудистые заболевания, ожирение, сахарный диабет хронические заболевания лёгких, печени или почек, а также имеющих онкологическое заболевание. </a:t>
            </a:r>
          </a:p>
          <a:p>
            <a:r>
              <a:rPr lang="ru-RU" sz="6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656314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442520" cy="9906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Механизм действия</a:t>
            </a:r>
            <a:r>
              <a:rPr lang="ru-RU" sz="3200" b="1" dirty="0"/>
              <a:t> </a:t>
            </a:r>
            <a:r>
              <a:rPr lang="ru-RU" sz="3200" b="1" dirty="0" smtClean="0"/>
              <a:t>вакцины «Спутник </a:t>
            </a:r>
            <a:r>
              <a:rPr lang="en-US" sz="3200" b="1" dirty="0" smtClean="0"/>
              <a:t>V</a:t>
            </a:r>
            <a:r>
              <a:rPr lang="ru-RU" sz="3200" b="1" dirty="0" smtClean="0"/>
              <a:t>»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813520"/>
            <a:ext cx="8153400" cy="4495800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/>
              <a:t>Вакцина </a:t>
            </a:r>
            <a:r>
              <a:rPr lang="ru-RU" sz="2000" b="1" dirty="0"/>
              <a:t>«Спутник V» (Гам-</a:t>
            </a:r>
            <a:r>
              <a:rPr lang="ru-RU" sz="2000" b="1" dirty="0" err="1"/>
              <a:t>Ковид</a:t>
            </a:r>
            <a:r>
              <a:rPr lang="ru-RU" sz="2000" b="1" dirty="0"/>
              <a:t>-</a:t>
            </a:r>
            <a:r>
              <a:rPr lang="ru-RU" sz="2000" b="1" dirty="0" err="1"/>
              <a:t>Вак</a:t>
            </a:r>
            <a:r>
              <a:rPr lang="ru-RU" sz="2000" b="1" dirty="0" smtClean="0"/>
              <a:t>) – векторная. </a:t>
            </a:r>
            <a:r>
              <a:rPr lang="ru-RU" sz="2000" dirty="0" smtClean="0"/>
              <a:t>Векторные </a:t>
            </a:r>
            <a:r>
              <a:rPr lang="ru-RU" sz="2000" dirty="0"/>
              <a:t>вакцины - вакцины, созданные на основе рекомбинантных ДНК, содержащих гены других микроорганизмов. Большинство векторных вакцин используют один и тот же вектор - аденовирус типа 5. Но аденовирус типа 5, не самый распространенный в мире, это (в теории) может способствовать недостаточной эффективности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smtClean="0"/>
              <a:t>Поэтому </a:t>
            </a:r>
            <a:r>
              <a:rPr lang="ru-RU" sz="2000" dirty="0"/>
              <a:t>российские ученые выбрали для первичной вакцинации более редкий аденовирус-26, затем (через 21 день) делается повторная вакцинация вторым компонентом на основе аденовируса-5</a:t>
            </a:r>
            <a:r>
              <a:rPr lang="ru-RU" sz="2000" dirty="0" smtClean="0"/>
              <a:t>. </a:t>
            </a:r>
          </a:p>
          <a:p>
            <a:pPr algn="just"/>
            <a:r>
              <a:rPr lang="ru-RU" sz="2000" dirty="0" smtClean="0"/>
              <a:t>На данную вакцину </a:t>
            </a:r>
            <a:r>
              <a:rPr lang="ru-RU" sz="2000" dirty="0"/>
              <a:t>вырабатывается не только </a:t>
            </a:r>
            <a:r>
              <a:rPr lang="ru-RU" sz="2000" dirty="0" err="1"/>
              <a:t>антительный</a:t>
            </a:r>
            <a:r>
              <a:rPr lang="ru-RU" sz="2000" dirty="0"/>
              <a:t> ответ, но и клеточный, что важно для создания еще более надежной защиты.</a:t>
            </a:r>
          </a:p>
          <a:p>
            <a:pPr marL="0" indent="0" algn="just">
              <a:buNone/>
            </a:pPr>
            <a:endParaRPr lang="ru-RU" sz="2000" dirty="0"/>
          </a:p>
          <a:p>
            <a:endParaRPr lang="ru-RU" sz="2000" dirty="0"/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488973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860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Особенности </a:t>
            </a:r>
            <a:r>
              <a:rPr lang="ru-RU" sz="3200" b="1" dirty="0" smtClean="0"/>
              <a:t>вакцины </a:t>
            </a:r>
            <a:br>
              <a:rPr lang="ru-RU" sz="3200" b="1" dirty="0" smtClean="0"/>
            </a:br>
            <a:r>
              <a:rPr lang="ru-RU" sz="3200" b="1" dirty="0" smtClean="0"/>
              <a:t>«</a:t>
            </a:r>
            <a:r>
              <a:rPr lang="ru-RU" sz="3200" b="1" dirty="0" err="1" smtClean="0"/>
              <a:t>ЭпиВакКорона</a:t>
            </a:r>
            <a:r>
              <a:rPr lang="ru-RU" sz="3200" b="1" dirty="0" smtClean="0"/>
              <a:t>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628800"/>
            <a:ext cx="8964488" cy="4511000"/>
          </a:xfrm>
        </p:spPr>
        <p:txBody>
          <a:bodyPr>
            <a:noAutofit/>
          </a:bodyPr>
          <a:lstStyle/>
          <a:p>
            <a:pPr marL="447675" indent="-447675" algn="just">
              <a:spcBef>
                <a:spcPts val="1200"/>
              </a:spcBef>
            </a:pPr>
            <a:r>
              <a:rPr lang="ru-RU" sz="2200" b="1" dirty="0"/>
              <a:t>Вакцина «</a:t>
            </a:r>
            <a:r>
              <a:rPr lang="ru-RU" sz="2200" b="1" dirty="0" err="1"/>
              <a:t>ЭпиВакКорона</a:t>
            </a:r>
            <a:r>
              <a:rPr lang="ru-RU" sz="2200" b="1" dirty="0"/>
              <a:t>» </a:t>
            </a:r>
            <a:r>
              <a:rPr lang="ru-RU" sz="2200" dirty="0"/>
              <a:t>содержит искусственно синтезированные пептиды (небольшие белки) </a:t>
            </a:r>
            <a:r>
              <a:rPr lang="ru-RU" sz="2200" dirty="0" err="1">
                <a:hlinkClick r:id="rId2"/>
              </a:rPr>
              <a:t>коронавируса</a:t>
            </a:r>
            <a:r>
              <a:rPr lang="ru-RU" sz="2200" dirty="0"/>
              <a:t>.  </a:t>
            </a:r>
            <a:r>
              <a:rPr lang="ru-RU" sz="2200" dirty="0" smtClean="0"/>
              <a:t>В </a:t>
            </a:r>
            <a:r>
              <a:rPr lang="ru-RU" sz="2200" dirty="0"/>
              <a:t>вакцине использованы 3 вида пептидов, а также белки-носители и вспомогательные вещества, которые нужны для проникновения вакцинальных компонентов в организм. </a:t>
            </a:r>
          </a:p>
          <a:p>
            <a:pPr marL="447675" indent="-447675" algn="just">
              <a:spcBef>
                <a:spcPts val="1200"/>
              </a:spcBef>
            </a:pPr>
            <a:r>
              <a:rPr lang="ru-RU" sz="2200" dirty="0"/>
              <a:t>Эти пептиды распознаются иммунными клетками привитого человека, и к ним вырабатываются антитела. </a:t>
            </a:r>
          </a:p>
          <a:p>
            <a:pPr marL="447675" indent="-447675" algn="just">
              <a:spcBef>
                <a:spcPts val="1200"/>
              </a:spcBef>
            </a:pPr>
            <a:r>
              <a:rPr lang="ru-RU" sz="2200" dirty="0" smtClean="0"/>
              <a:t>Если </a:t>
            </a:r>
            <a:r>
              <a:rPr lang="ru-RU" sz="2200" dirty="0"/>
              <a:t>после вакцинации человек встретится с «настоящим» </a:t>
            </a:r>
            <a:r>
              <a:rPr lang="ru-RU" sz="2200" dirty="0" err="1">
                <a:hlinkClick r:id="rId2"/>
              </a:rPr>
              <a:t>коронавирусом</a:t>
            </a:r>
            <a:r>
              <a:rPr lang="ru-RU" sz="2200" dirty="0"/>
              <a:t>, его иммунная система «узнает врага по его пептидам» и отразит атаку. Вакцина также вводится два раза </a:t>
            </a:r>
            <a:r>
              <a:rPr lang="ru-RU" sz="2200" dirty="0" smtClean="0"/>
              <a:t>с </a:t>
            </a:r>
            <a:r>
              <a:rPr lang="ru-RU" sz="2200" dirty="0"/>
              <a:t>интервалом </a:t>
            </a:r>
            <a:r>
              <a:rPr lang="ru-RU" sz="2200" dirty="0" smtClean="0"/>
              <a:t>21 день.</a:t>
            </a:r>
            <a:endParaRPr lang="ru-RU" sz="2200" dirty="0"/>
          </a:p>
          <a:p>
            <a:pPr algn="just">
              <a:buNone/>
            </a:pP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455256"/>
            <a:ext cx="2050271" cy="13668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92832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Какие противогриппозные вакцины применяются в Республике Хакасия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200" dirty="0" err="1" smtClean="0"/>
              <a:t>СовиГрипп</a:t>
            </a:r>
            <a:r>
              <a:rPr lang="ru-RU" sz="2200" dirty="0" smtClean="0"/>
              <a:t> - трехвалентная </a:t>
            </a:r>
            <a:r>
              <a:rPr lang="ru-RU" sz="2200" dirty="0"/>
              <a:t>противогриппозная </a:t>
            </a:r>
            <a:r>
              <a:rPr lang="ru-RU" sz="2200" dirty="0" smtClean="0"/>
              <a:t>вакцина.</a:t>
            </a:r>
          </a:p>
          <a:p>
            <a:pPr algn="just"/>
            <a:r>
              <a:rPr lang="ru-RU" sz="2200" dirty="0" err="1" smtClean="0"/>
              <a:t>Ультрикс</a:t>
            </a:r>
            <a:r>
              <a:rPr lang="ru-RU" sz="2200" dirty="0" smtClean="0"/>
              <a:t> </a:t>
            </a:r>
            <a:r>
              <a:rPr lang="ru-RU" sz="2200" dirty="0" err="1" smtClean="0"/>
              <a:t>Квадри</a:t>
            </a:r>
            <a:r>
              <a:rPr lang="ru-RU" sz="2200" dirty="0" smtClean="0"/>
              <a:t> - вакцина </a:t>
            </a:r>
            <a:r>
              <a:rPr lang="ru-RU" sz="2200" dirty="0"/>
              <a:t>гриппозная четырехвалентная инактивированная </a:t>
            </a:r>
            <a:r>
              <a:rPr lang="ru-RU" sz="2200" dirty="0" smtClean="0"/>
              <a:t>расщепленная</a:t>
            </a:r>
          </a:p>
          <a:p>
            <a:pPr marL="0" indent="0" algn="just">
              <a:buNone/>
            </a:pPr>
            <a:r>
              <a:rPr lang="ru-RU" sz="2200" dirty="0" smtClean="0"/>
              <a:t>Механизм действия данных вакцин схож с вакциной против новой коронавирусной инфекции.</a:t>
            </a:r>
            <a:endParaRPr lang="ru-RU" sz="2200" dirty="0"/>
          </a:p>
        </p:txBody>
      </p:sp>
      <p:pic>
        <p:nvPicPr>
          <p:cNvPr id="1028" name="Picture 4" descr="https://pharmprom.ru/wp-content/uploads/vaccine-ultrix-k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364" y="4053755"/>
            <a:ext cx="3643500" cy="2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bdoc.ru/wp-content/uploads/2/a/4/2a41f0a274f38044acac24643b3f8c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93575"/>
            <a:ext cx="4273988" cy="205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536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Медицинский осмотр перед вакцинацией*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8352928" cy="51845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 smtClean="0"/>
              <a:t>*  </a:t>
            </a:r>
            <a:r>
              <a:rPr lang="ru-RU" sz="2200" dirty="0" smtClean="0">
                <a:cs typeface="Arial" panose="020B0604020202020204" pitchFamily="34" charset="0"/>
              </a:rPr>
              <a:t>Перед введением вакцины человек должен обязательно пройти общее врачебное обследование с измерением температуры тела, с оценкой состояния здоровья, анализом анамнестической информации (заполнение анкеты) и другими процедурами (измерение ЧСС, сатурации крови)</a:t>
            </a:r>
          </a:p>
          <a:p>
            <a:pPr marL="0" indent="0" algn="just">
              <a:buNone/>
            </a:pPr>
            <a:r>
              <a:rPr lang="ru-RU" sz="2200" dirty="0" smtClean="0">
                <a:cs typeface="Arial" panose="020B0604020202020204" pitchFamily="34" charset="0"/>
              </a:rPr>
              <a:t>     В случае, если температура превышает 37 * С, вакцинацию не проводят. После введения вакцины пациент должен находится под наблюдением медицинских работников не менее 30 минут..   </a:t>
            </a:r>
            <a:endParaRPr lang="ru-RU" sz="2200" dirty="0">
              <a:cs typeface="Arial" panose="020B0604020202020204" pitchFamily="34" charset="0"/>
            </a:endParaRPr>
          </a:p>
        </p:txBody>
      </p:sp>
      <p:pic>
        <p:nvPicPr>
          <p:cNvPr id="7" name="Picture 4" descr="http://www.myjulia.ru/data/cache/2012/02/15/984046_3382-800x6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634466"/>
            <a:ext cx="2736304" cy="2178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28777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Реакция организма человека на вакцины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9036496" cy="4853136"/>
          </a:xfrm>
        </p:spPr>
        <p:txBody>
          <a:bodyPr>
            <a:noAutofit/>
          </a:bodyPr>
          <a:lstStyle/>
          <a:p>
            <a:pPr marL="0" indent="265113">
              <a:buNone/>
            </a:pPr>
            <a:r>
              <a:rPr lang="ru-RU" sz="2200" dirty="0" smtClean="0">
                <a:solidFill>
                  <a:srgbClr val="0070C0"/>
                </a:solidFill>
              </a:rPr>
              <a:t>1</a:t>
            </a:r>
            <a:r>
              <a:rPr lang="ru-RU" sz="2200" dirty="0">
                <a:solidFill>
                  <a:srgbClr val="0070C0"/>
                </a:solidFill>
              </a:rPr>
              <a:t>. Нормальная прививочная реакция (редко):</a:t>
            </a:r>
          </a:p>
          <a:p>
            <a:pPr marL="533400" indent="-2619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200" dirty="0">
                <a:cs typeface="Arial" panose="020B0604020202020204" pitchFamily="34" charset="0"/>
              </a:rPr>
              <a:t>общая</a:t>
            </a:r>
            <a:r>
              <a:rPr lang="en-US" sz="2200" dirty="0">
                <a:cs typeface="Arial" panose="020B0604020202020204" pitchFamily="34" charset="0"/>
              </a:rPr>
              <a:t> – </a:t>
            </a:r>
            <a:r>
              <a:rPr lang="ru-RU" sz="2200" dirty="0">
                <a:cs typeface="Arial" panose="020B0604020202020204" pitchFamily="34" charset="0"/>
              </a:rPr>
              <a:t>повышение температуры тела, снижение аппетита, </a:t>
            </a:r>
            <a:r>
              <a:rPr lang="ru-RU" sz="2200" dirty="0" smtClean="0">
                <a:cs typeface="Arial" panose="020B0604020202020204" pitchFamily="34" charset="0"/>
              </a:rPr>
              <a:t>слабость, сонливость, катаральные явления (1-3 дня)</a:t>
            </a:r>
            <a:endParaRPr lang="ru-RU" sz="2200" dirty="0">
              <a:cs typeface="Arial" panose="020B0604020202020204" pitchFamily="34" charset="0"/>
            </a:endParaRPr>
          </a:p>
          <a:p>
            <a:pPr marL="533400" indent="-2619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200" dirty="0">
                <a:cs typeface="Arial" panose="020B0604020202020204" pitchFamily="34" charset="0"/>
              </a:rPr>
              <a:t>местная – покраснение кожи, уплотнение в месте </a:t>
            </a:r>
            <a:r>
              <a:rPr lang="ru-RU" sz="2200" dirty="0" smtClean="0">
                <a:cs typeface="Arial" panose="020B0604020202020204" pitchFamily="34" charset="0"/>
              </a:rPr>
              <a:t>инъекции.</a:t>
            </a:r>
          </a:p>
          <a:p>
            <a:pPr marL="271462" indent="0" algn="just">
              <a:lnSpc>
                <a:spcPct val="100000"/>
              </a:lnSpc>
              <a:buNone/>
            </a:pPr>
            <a:r>
              <a:rPr lang="ru-RU" sz="2200" dirty="0" smtClean="0">
                <a:solidFill>
                  <a:srgbClr val="0070C0"/>
                </a:solidFill>
                <a:cs typeface="Arial" panose="020B0604020202020204" pitchFamily="34" charset="0"/>
              </a:rPr>
              <a:t>2. Поствакцинальные </a:t>
            </a:r>
            <a:r>
              <a:rPr lang="ru-RU" sz="2200" dirty="0">
                <a:solidFill>
                  <a:srgbClr val="0070C0"/>
                </a:solidFill>
                <a:cs typeface="Arial" panose="020B0604020202020204" pitchFamily="34" charset="0"/>
              </a:rPr>
              <a:t>осложнения (очень редко) </a:t>
            </a:r>
            <a:r>
              <a:rPr lang="ru-RU" sz="2200" dirty="0">
                <a:cs typeface="Arial" panose="020B0604020202020204" pitchFamily="34" charset="0"/>
              </a:rPr>
              <a:t>– длительные реакции, выходящие за рамки </a:t>
            </a:r>
            <a:r>
              <a:rPr lang="ru-RU" sz="2200" dirty="0" smtClean="0">
                <a:cs typeface="Arial" panose="020B0604020202020204" pitchFamily="34" charset="0"/>
              </a:rPr>
              <a:t>нормальных (не зарегистрированы)</a:t>
            </a:r>
          </a:p>
          <a:p>
            <a:r>
              <a:rPr lang="ru-RU" sz="2200" dirty="0">
                <a:cs typeface="Arial" panose="020B0604020202020204" pitchFamily="34" charset="0"/>
              </a:rPr>
              <a:t>В</a:t>
            </a:r>
            <a:r>
              <a:rPr lang="ru-RU" sz="2200" dirty="0" smtClean="0">
                <a:cs typeface="Arial" panose="020B0604020202020204" pitchFamily="34" charset="0"/>
              </a:rPr>
              <a:t>акцинироваться </a:t>
            </a:r>
            <a:r>
              <a:rPr lang="ru-RU" sz="2200" dirty="0">
                <a:cs typeface="Arial" panose="020B0604020202020204" pitchFamily="34" charset="0"/>
              </a:rPr>
              <a:t>от COVID-19 </a:t>
            </a:r>
            <a:r>
              <a:rPr lang="ru-RU" sz="2200" dirty="0" smtClean="0">
                <a:cs typeface="Arial" panose="020B0604020202020204" pitchFamily="34" charset="0"/>
              </a:rPr>
              <a:t>можно в один день с вакцинацией  </a:t>
            </a:r>
            <a:r>
              <a:rPr lang="ru-RU" sz="2200" dirty="0">
                <a:cs typeface="Arial" panose="020B0604020202020204" pitchFamily="34" charset="0"/>
              </a:rPr>
              <a:t>от гриппа</a:t>
            </a:r>
            <a:r>
              <a:rPr lang="ru-RU" sz="2200" dirty="0" smtClean="0">
                <a:cs typeface="Arial" panose="020B0604020202020204" pitchFamily="34" charset="0"/>
              </a:rPr>
              <a:t>.</a:t>
            </a:r>
          </a:p>
          <a:p>
            <a:r>
              <a:rPr lang="ru-RU" sz="2200" dirty="0" smtClean="0">
                <a:cs typeface="Arial" panose="020B0604020202020204" pitchFamily="34" charset="0"/>
              </a:rPr>
              <a:t> </a:t>
            </a:r>
            <a:r>
              <a:rPr lang="ru-RU" sz="2200" dirty="0">
                <a:cs typeface="Arial" panose="020B0604020202020204" pitchFamily="34" charset="0"/>
              </a:rPr>
              <a:t>Кроме того, после прививки возможно </a:t>
            </a:r>
            <a:r>
              <a:rPr lang="ru-RU" sz="2200" dirty="0" smtClean="0">
                <a:cs typeface="Arial" panose="020B0604020202020204" pitchFamily="34" charset="0"/>
              </a:rPr>
              <a:t>повышение </a:t>
            </a:r>
            <a:r>
              <a:rPr lang="ru-RU" sz="2200" dirty="0">
                <a:cs typeface="Arial" panose="020B0604020202020204" pitchFamily="34" charset="0"/>
              </a:rPr>
              <a:t>температуры в течение 3 дней</a:t>
            </a:r>
            <a:r>
              <a:rPr lang="ru-RU" sz="2200" dirty="0" smtClean="0">
                <a:cs typeface="Arial" panose="020B0604020202020204" pitchFamily="34" charset="0"/>
              </a:rPr>
              <a:t>.</a:t>
            </a:r>
          </a:p>
          <a:p>
            <a:r>
              <a:rPr lang="ru-RU" sz="2200" dirty="0" smtClean="0">
                <a:cs typeface="Arial" panose="020B0604020202020204" pitchFamily="34" charset="0"/>
              </a:rPr>
              <a:t> </a:t>
            </a:r>
            <a:r>
              <a:rPr lang="ru-RU" sz="2200" dirty="0">
                <a:cs typeface="Arial" panose="020B0604020202020204" pitchFamily="34" charset="0"/>
              </a:rPr>
              <a:t>Если температура держится дольше </a:t>
            </a:r>
            <a:r>
              <a:rPr lang="ru-RU" sz="2200" dirty="0" smtClean="0">
                <a:cs typeface="Arial" panose="020B0604020202020204" pitchFamily="34" charset="0"/>
              </a:rPr>
              <a:t>этого </a:t>
            </a:r>
            <a:r>
              <a:rPr lang="ru-RU" sz="2200" dirty="0">
                <a:cs typeface="Arial" panose="020B0604020202020204" pitchFamily="34" charset="0"/>
              </a:rPr>
              <a:t>срока, необходимо обратиться </a:t>
            </a:r>
            <a:r>
              <a:rPr lang="ru-RU" sz="2200" dirty="0" smtClean="0">
                <a:cs typeface="Arial" panose="020B0604020202020204" pitchFamily="34" charset="0"/>
              </a:rPr>
              <a:t>в медицинскую </a:t>
            </a:r>
            <a:r>
              <a:rPr lang="ru-RU" sz="2200" dirty="0">
                <a:cs typeface="Arial" panose="020B0604020202020204" pitchFamily="34" charset="0"/>
              </a:rPr>
              <a:t>организацию за помощью.   </a:t>
            </a:r>
          </a:p>
          <a:p>
            <a:r>
              <a:rPr lang="ru-RU" sz="2200" dirty="0" smtClean="0">
                <a:cs typeface="Arial" panose="020B0604020202020204" pitchFamily="34" charset="0"/>
              </a:rPr>
              <a:t> </a:t>
            </a:r>
            <a:r>
              <a:rPr lang="ru-RU" sz="2200" dirty="0">
                <a:cs typeface="Arial" panose="020B0604020202020204" pitchFamily="34" charset="0"/>
              </a:rPr>
              <a:t>Самоизоляция после вакцинации не нужна</a:t>
            </a:r>
            <a:r>
              <a:rPr lang="ru-RU" sz="2200" dirty="0"/>
              <a:t>. </a:t>
            </a:r>
            <a:endParaRPr lang="ru-RU" sz="2200" dirty="0" smtClean="0"/>
          </a:p>
        </p:txBody>
      </p:sp>
      <p:pic>
        <p:nvPicPr>
          <p:cNvPr id="4" name="Picture 4" descr="http://vashegorlo.ru/wp-content/uploads/2014/12/povisheniye_temperatur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23554" y="5944964"/>
            <a:ext cx="1320446" cy="10167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7266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13396" y="172841"/>
            <a:ext cx="8568952" cy="3760216"/>
          </a:xfrm>
          <a:prstGeom prst="roundRect">
            <a:avLst>
              <a:gd name="adj" fmla="val 1029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172841"/>
            <a:ext cx="8064896" cy="2376264"/>
          </a:xfrm>
        </p:spPr>
        <p:txBody>
          <a:bodyPr>
            <a:noAutofit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ru-RU" sz="3200" b="1" dirty="0" smtClean="0">
                <a:solidFill>
                  <a:schemeClr val="tx2"/>
                </a:solidFill>
              </a:rPr>
              <a:t>В поликлиниках по месту прикрепления при наличии паспорта, страхового медицинского полиса и </a:t>
            </a:r>
            <a:r>
              <a:rPr lang="ru-RU" sz="3200" b="1" dirty="0" err="1" smtClean="0">
                <a:solidFill>
                  <a:schemeClr val="tx2"/>
                </a:solidFill>
              </a:rPr>
              <a:t>СНИЛСа</a:t>
            </a:r>
            <a:r>
              <a:rPr lang="ru-RU" sz="3200" b="1" dirty="0" smtClean="0">
                <a:solidFill>
                  <a:schemeClr val="tx2"/>
                </a:solidFill>
              </a:rPr>
              <a:t> 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ru-RU" sz="3200" b="1" dirty="0" smtClean="0">
                <a:solidFill>
                  <a:schemeClr val="accent6"/>
                </a:solidFill>
              </a:rPr>
              <a:t>ВАКЦИНАЦИЯ 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ru-RU" sz="3200" b="1" dirty="0" smtClean="0">
                <a:solidFill>
                  <a:schemeClr val="accent6"/>
                </a:solidFill>
              </a:rPr>
              <a:t> ПРОВОДИТСЯ БЕСПЛАТНО</a:t>
            </a:r>
            <a:endParaRPr lang="ru-RU" sz="3200" b="1" dirty="0">
              <a:solidFill>
                <a:schemeClr val="accent6"/>
              </a:solidFill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ru-RU" sz="2200" b="1" dirty="0" smtClean="0"/>
              <a:t>Одновременное введение вакцин от гриппа и коронавирусной инфекции разрешено, но вводятся они в разные места</a:t>
            </a:r>
            <a:endParaRPr lang="ru-RU" sz="2200" b="1" dirty="0"/>
          </a:p>
        </p:txBody>
      </p:sp>
      <p:pic>
        <p:nvPicPr>
          <p:cNvPr id="4100" name="Picture 4" descr="S:\Крикунова ЕВ\Public\WEB-страницы-сайт\2020\вакцинация грипп\920084cc5e469493db84283e987f37c1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77072"/>
            <a:ext cx="4514392" cy="254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7203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95936" y="2924944"/>
            <a:ext cx="4752528" cy="2808312"/>
          </a:xfrm>
        </p:spPr>
        <p:txBody>
          <a:bodyPr>
            <a:noAutofit/>
          </a:bodyPr>
          <a:lstStyle/>
          <a:p>
            <a:pPr marL="447675" indent="-447675" algn="just">
              <a:spcBef>
                <a:spcPts val="1800"/>
              </a:spcBef>
            </a:pPr>
            <a:r>
              <a:rPr lang="ru-RU" sz="2200" dirty="0" smtClean="0"/>
              <a:t>Один заболевший может заразить до 40 здоровых людей</a:t>
            </a:r>
          </a:p>
          <a:p>
            <a:pPr marL="447675" indent="-447675" algn="just">
              <a:spcBef>
                <a:spcPts val="1800"/>
              </a:spcBef>
            </a:pPr>
            <a:r>
              <a:rPr lang="ru-RU" sz="2200" dirty="0" smtClean="0"/>
              <a:t>Максимальная вероятность распространения заболевания в семье, коллективе</a:t>
            </a:r>
            <a:endParaRPr lang="ru-RU" sz="22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2648" y="18864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Почему вам необходима прививка против гриппа и коронавирусной инфекции?</a:t>
            </a:r>
            <a:endParaRPr lang="ru-RU" sz="3200" b="1" dirty="0"/>
          </a:p>
        </p:txBody>
      </p:sp>
      <p:pic>
        <p:nvPicPr>
          <p:cNvPr id="1026" name="Picture 2" descr="S:\Крикунова ЕВ\Public\картинки для слайдов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3780"/>
            <a:ext cx="3096343" cy="302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6727" y="1631876"/>
            <a:ext cx="860524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/>
                </a:solidFill>
              </a:rPr>
              <a:t>КОРОНАВИРУСОМ ТАК ЖЕ ЛЕГКО ЗАРАЗИТЬСЯ </a:t>
            </a:r>
          </a:p>
          <a:p>
            <a:pPr algn="ctr"/>
            <a:r>
              <a:rPr lang="ru-RU" sz="3200" b="1" dirty="0" smtClean="0">
                <a:solidFill>
                  <a:schemeClr val="accent6"/>
                </a:solidFill>
              </a:rPr>
              <a:t>КАК И ГРИППОМ</a:t>
            </a:r>
            <a:endParaRPr lang="ru-RU" sz="3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156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Структура </a:t>
            </a:r>
            <a:r>
              <a:rPr lang="ru-RU" sz="3200" b="1" dirty="0" err="1" smtClean="0"/>
              <a:t>коронавируса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556792"/>
            <a:ext cx="8576953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327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707904" y="2852936"/>
            <a:ext cx="4968552" cy="3024336"/>
          </a:xfrm>
        </p:spPr>
        <p:txBody>
          <a:bodyPr>
            <a:normAutofit fontScale="92500" lnSpcReduction="10000"/>
          </a:bodyPr>
          <a:lstStyle/>
          <a:p>
            <a:pPr marL="447675" indent="-447675">
              <a:spcBef>
                <a:spcPts val="1800"/>
              </a:spcBef>
            </a:pPr>
            <a:r>
              <a:rPr lang="ru-RU" sz="2400" dirty="0" smtClean="0"/>
              <a:t>Воспаление легких (пневмония) вплоть до летального исхода</a:t>
            </a:r>
          </a:p>
          <a:p>
            <a:pPr marL="447675" indent="-447675">
              <a:spcBef>
                <a:spcPts val="1800"/>
              </a:spcBef>
            </a:pPr>
            <a:r>
              <a:rPr lang="ru-RU" sz="2400" dirty="0" smtClean="0"/>
              <a:t>Общая </a:t>
            </a:r>
            <a:r>
              <a:rPr lang="ru-RU" sz="2400" dirty="0" err="1" smtClean="0"/>
              <a:t>генерализованная</a:t>
            </a:r>
            <a:r>
              <a:rPr lang="ru-RU" sz="2400" dirty="0" smtClean="0"/>
              <a:t> инфекция (сепсис)</a:t>
            </a:r>
          </a:p>
          <a:p>
            <a:pPr marL="447675" indent="-447675">
              <a:spcBef>
                <a:spcPts val="1800"/>
              </a:spcBef>
            </a:pPr>
            <a:r>
              <a:rPr lang="ru-RU" sz="2400" dirty="0" smtClean="0"/>
              <a:t>Воспаление сердечной мышцы (миокардит)</a:t>
            </a:r>
          </a:p>
          <a:p>
            <a:pPr marL="447675" indent="-447675">
              <a:spcBef>
                <a:spcPts val="1800"/>
              </a:spcBef>
            </a:pPr>
            <a:r>
              <a:rPr lang="ru-RU" sz="2400" dirty="0" smtClean="0"/>
              <a:t>Воспаление суставов (артрит)</a:t>
            </a: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188640"/>
            <a:ext cx="815340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/>
              <a:t>Почему вам необходима прививка </a:t>
            </a:r>
            <a:r>
              <a:rPr lang="ru-RU" sz="3600" b="1" dirty="0"/>
              <a:t>против </a:t>
            </a:r>
            <a:r>
              <a:rPr lang="ru-RU" sz="3600" b="1" dirty="0" smtClean="0"/>
              <a:t>гриппа и коронавирусной инфекции?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7488" y="1754478"/>
            <a:ext cx="84003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6"/>
                </a:solidFill>
              </a:rPr>
              <a:t>ГРИПП ИКОРОНАВИРУС ОПАСНЫ ОСЛОЖНЕНИЯМИ</a:t>
            </a:r>
            <a:endParaRPr lang="ru-RU" sz="2800" b="1" dirty="0">
              <a:solidFill>
                <a:schemeClr val="accent6"/>
              </a:solidFill>
            </a:endParaRPr>
          </a:p>
        </p:txBody>
      </p:sp>
      <p:pic>
        <p:nvPicPr>
          <p:cNvPr id="2050" name="Picture 2" descr="S:\Крикунова ЕВ\Public\картинки для слайдов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279890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2744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50332" y="2780928"/>
            <a:ext cx="5328592" cy="1975934"/>
          </a:xfrm>
        </p:spPr>
        <p:txBody>
          <a:bodyPr>
            <a:normAutofit fontScale="85000" lnSpcReduction="20000"/>
          </a:bodyPr>
          <a:lstStyle/>
          <a:p>
            <a:pPr marL="447675" indent="-447675">
              <a:spcBef>
                <a:spcPts val="1800"/>
              </a:spcBef>
            </a:pPr>
            <a:r>
              <a:rPr lang="ru-RU" sz="2600" dirty="0" smtClean="0"/>
              <a:t>сердечно-сосудистой системы</a:t>
            </a:r>
          </a:p>
          <a:p>
            <a:pPr marL="447675" indent="-447675">
              <a:spcBef>
                <a:spcPts val="1800"/>
              </a:spcBef>
            </a:pPr>
            <a:r>
              <a:rPr lang="ru-RU" sz="2600" dirty="0" smtClean="0"/>
              <a:t>органов дыхания</a:t>
            </a:r>
          </a:p>
          <a:p>
            <a:pPr marL="447675" indent="-447675">
              <a:spcBef>
                <a:spcPts val="1800"/>
              </a:spcBef>
            </a:pPr>
            <a:r>
              <a:rPr lang="ru-RU" sz="2600" dirty="0" smtClean="0"/>
              <a:t>эндокринной системы (сахарный диабет, ожирение, заболевания щитовидной железы)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682805"/>
            <a:ext cx="89289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/>
                </a:solidFill>
              </a:rPr>
              <a:t>В ГРУППЕ РИСКА – ЛЮДИ СТАРШЕГО ВОЗРАСТА</a:t>
            </a:r>
          </a:p>
          <a:p>
            <a:pPr algn="ctr"/>
            <a:r>
              <a:rPr lang="ru-RU" sz="3200" b="1" dirty="0" smtClean="0">
                <a:solidFill>
                  <a:schemeClr val="accent6"/>
                </a:solidFill>
              </a:rPr>
              <a:t>С ХРОНИЧЕСКИМИ ЗАБОЛЕВАНИЯМИ:</a:t>
            </a:r>
            <a:endParaRPr lang="ru-RU" sz="3200" b="1" dirty="0">
              <a:solidFill>
                <a:schemeClr val="accent6"/>
              </a:solidFill>
            </a:endParaRPr>
          </a:p>
        </p:txBody>
      </p:sp>
      <p:pic>
        <p:nvPicPr>
          <p:cNvPr id="3074" name="Picture 2" descr="S:\Крикунова ЕВ\Public\картинки для слайдов\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2818013"/>
            <a:ext cx="1404156" cy="319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75856" y="4984720"/>
            <a:ext cx="4824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У них особенно высок </a:t>
            </a:r>
            <a:r>
              <a:rPr lang="ru-RU" sz="3200" b="1" dirty="0" smtClean="0">
                <a:solidFill>
                  <a:srgbClr val="C00000"/>
                </a:solidFill>
              </a:rPr>
              <a:t>риск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развития  осложнений!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79512" y="188640"/>
            <a:ext cx="8856984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/>
              <a:t>Почему вам необходима прививка </a:t>
            </a:r>
            <a:r>
              <a:rPr lang="ru-RU" sz="3200" b="1" dirty="0"/>
              <a:t>против </a:t>
            </a:r>
            <a:r>
              <a:rPr lang="ru-RU" sz="3200" b="1" dirty="0" smtClean="0"/>
              <a:t>гриппа и коронавирусной инфекции?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32731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11560" y="188640"/>
            <a:ext cx="815340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/>
              <a:t>Вакцинация-это государственный приоритет.</a:t>
            </a:r>
            <a:endParaRPr lang="ru-RU" sz="3200" b="1" dirty="0">
              <a:solidFill>
                <a:schemeClr val="accent6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889844"/>
            <a:ext cx="83694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i="1" dirty="0" smtClean="0">
              <a:solidFill>
                <a:schemeClr val="accent1"/>
              </a:solidFill>
            </a:endParaRPr>
          </a:p>
          <a:p>
            <a:pPr algn="just"/>
            <a:endParaRPr lang="ru-RU" sz="2000" b="1" i="1" dirty="0">
              <a:solidFill>
                <a:schemeClr val="accent1"/>
              </a:solidFill>
            </a:endParaRPr>
          </a:p>
          <a:p>
            <a:pPr algn="just"/>
            <a:r>
              <a:rPr lang="ru-RU" sz="2000" b="1" i="1" dirty="0" smtClean="0">
                <a:solidFill>
                  <a:schemeClr val="accent1"/>
                </a:solidFill>
              </a:rPr>
              <a:t>Государство </a:t>
            </a:r>
            <a:r>
              <a:rPr lang="ru-RU" sz="2000" b="1" i="1" dirty="0">
                <a:solidFill>
                  <a:schemeClr val="accent1"/>
                </a:solidFill>
              </a:rPr>
              <a:t>гарантирует:</a:t>
            </a:r>
          </a:p>
          <a:p>
            <a:pPr marL="361950" indent="-317500" algn="just">
              <a:buFont typeface="Wingdings" panose="05000000000000000000" pitchFamily="2" charset="2"/>
              <a:buChar char="ü"/>
            </a:pPr>
            <a:r>
              <a:rPr lang="ru-RU" sz="2000" dirty="0">
                <a:cs typeface="Arial" panose="020B0604020202020204" pitchFamily="34" charset="0"/>
              </a:rPr>
              <a:t>разработку федеральных и региональных программ вакцинопрофилактики;</a:t>
            </a:r>
          </a:p>
          <a:p>
            <a:pPr marL="361950" indent="-317500" algn="just">
              <a:buFont typeface="Wingdings" panose="05000000000000000000" pitchFamily="2" charset="2"/>
              <a:buChar char="ü"/>
            </a:pPr>
            <a:r>
              <a:rPr lang="ru-RU" sz="2000" dirty="0">
                <a:cs typeface="Arial" panose="020B0604020202020204" pitchFamily="34" charset="0"/>
              </a:rPr>
              <a:t>использование эффективных и безопасных медицинских иммунобиологических препаратов;</a:t>
            </a:r>
          </a:p>
          <a:p>
            <a:pPr marL="361950" indent="-317500" algn="just">
              <a:buFont typeface="Wingdings" panose="05000000000000000000" pitchFamily="2" charset="2"/>
              <a:buChar char="ü"/>
            </a:pPr>
            <a:r>
              <a:rPr lang="ru-RU" sz="2000" dirty="0">
                <a:cs typeface="Arial" panose="020B0604020202020204" pitchFamily="34" charset="0"/>
              </a:rPr>
              <a:t>бесплатное проведение прививок в рамках Национального календаря и Календаря прививок по эпидемиологическим показаниям в системах государственного </a:t>
            </a:r>
            <a:r>
              <a:rPr lang="ru-RU" sz="2000" dirty="0" smtClean="0">
                <a:cs typeface="Arial" panose="020B0604020202020204" pitchFamily="34" charset="0"/>
              </a:rPr>
              <a:t> </a:t>
            </a:r>
            <a:r>
              <a:rPr lang="ru-RU" sz="2000" dirty="0">
                <a:cs typeface="Arial" panose="020B0604020202020204" pitchFamily="34" charset="0"/>
              </a:rPr>
              <a:t>здравоохранения;</a:t>
            </a:r>
          </a:p>
          <a:p>
            <a:pPr marL="361950" indent="-317500" algn="just">
              <a:buFont typeface="Wingdings" panose="05000000000000000000" pitchFamily="2" charset="2"/>
              <a:buChar char="ü"/>
            </a:pPr>
            <a:r>
              <a:rPr lang="ru-RU" sz="2000" dirty="0">
                <a:cs typeface="Arial" panose="020B0604020202020204" pitchFamily="34" charset="0"/>
              </a:rPr>
              <a:t>социальную защиту граждан в случае поствакцинальных осложнений</a:t>
            </a:r>
            <a:r>
              <a:rPr lang="ru-RU" sz="20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1796" y="4293096"/>
            <a:ext cx="835292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accent6"/>
                </a:solidFill>
              </a:rPr>
              <a:t>Люди, имеющие медицинские противопоказания к вакцинации против новой коронавирусной инфекции, относятся к группе риска по развитию тяжелый осложнений новой коронавирусной инфекции и </a:t>
            </a:r>
            <a:r>
              <a:rPr lang="ru-RU" sz="2000" dirty="0" err="1">
                <a:solidFill>
                  <a:schemeClr val="accent6"/>
                </a:solidFill>
              </a:rPr>
              <a:t>постковидного</a:t>
            </a:r>
            <a:r>
              <a:rPr lang="ru-RU" sz="2000" dirty="0">
                <a:solidFill>
                  <a:schemeClr val="accent6"/>
                </a:solidFill>
              </a:rPr>
              <a:t> синдрома. Людям, имеющим медицинские противопоказания к вакцинации, необходимо тщательно соблюдать меры неспецифической профилактики инфекции — носить маски, соблюдать социальную дистанцию и по возможности избегать больших скоплений людей.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/>
          </a:p>
          <a:p>
            <a:pPr algn="just"/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179727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7"/>
            <a:ext cx="9144000" cy="685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699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Крикунова ЕВ\Public\картинки для слайдов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77072"/>
            <a:ext cx="2598349" cy="26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11560" y="188640"/>
            <a:ext cx="815340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/>
              <a:t>Граждане имеют право на...</a:t>
            </a:r>
            <a:endParaRPr lang="ru-RU" sz="3200" b="1" dirty="0">
              <a:solidFill>
                <a:schemeClr val="accent6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889844"/>
            <a:ext cx="8369424" cy="3721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endParaRPr lang="ru-RU" sz="2200" b="1" i="1" dirty="0" smtClean="0">
              <a:solidFill>
                <a:schemeClr val="accent1"/>
              </a:solidFill>
            </a:endParaRPr>
          </a:p>
          <a:p>
            <a:pPr algn="just">
              <a:lnSpc>
                <a:spcPct val="120000"/>
              </a:lnSpc>
            </a:pPr>
            <a:endParaRPr lang="ru-RU" sz="2200" b="1" i="1" dirty="0">
              <a:solidFill>
                <a:schemeClr val="accent1"/>
              </a:solidFill>
            </a:endParaRPr>
          </a:p>
          <a:p>
            <a:pPr marL="442913" indent="-398463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200" dirty="0">
                <a:cs typeface="Arial" panose="020B0604020202020204" pitchFamily="34" charset="0"/>
              </a:rPr>
              <a:t>получение от медработников полной и объективной информации о необходимости прививок, последствиях отказа от них и возможных осложнениях;</a:t>
            </a:r>
          </a:p>
          <a:p>
            <a:pPr marL="442913" indent="-398463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200" dirty="0" smtClean="0">
                <a:cs typeface="Arial" panose="020B0604020202020204" pitchFamily="34" charset="0"/>
              </a:rPr>
              <a:t>бесплатные </a:t>
            </a:r>
            <a:r>
              <a:rPr lang="ru-RU" sz="2200" dirty="0">
                <a:cs typeface="Arial" panose="020B0604020202020204" pitchFamily="34" charset="0"/>
              </a:rPr>
              <a:t>прививки и медицинский осмотр, а при необходимости - лечение в государственных и муниципальных организациях здравоохранения;</a:t>
            </a:r>
          </a:p>
          <a:p>
            <a:pPr marL="442913" indent="-398463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200" dirty="0">
                <a:cs typeface="Arial" panose="020B0604020202020204" pitchFamily="34" charset="0"/>
              </a:rPr>
              <a:t>добровольный отказ от профилактических </a:t>
            </a:r>
            <a:r>
              <a:rPr lang="ru-RU" sz="2200" dirty="0" smtClean="0">
                <a:cs typeface="Arial" panose="020B0604020202020204" pitchFamily="34" charset="0"/>
              </a:rPr>
              <a:t>прививок.</a:t>
            </a:r>
            <a:endParaRPr lang="ru-RU" sz="2200" b="1" i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0748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11560" y="0"/>
            <a:ext cx="8153400" cy="1412776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/>
              <a:t>Право государства в случае отказа граждан от вакцинации.</a:t>
            </a:r>
            <a:endParaRPr lang="ru-RU" sz="3200" b="1" dirty="0">
              <a:solidFill>
                <a:schemeClr val="accent6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988840"/>
            <a:ext cx="836942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b="1" i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 </a:t>
            </a:r>
          </a:p>
          <a:p>
            <a:pPr algn="just">
              <a:lnSpc>
                <a:spcPct val="120000"/>
              </a:lnSpc>
            </a:pPr>
            <a:endParaRPr lang="ru-RU" b="1" i="1" dirty="0">
              <a:solidFill>
                <a:schemeClr val="accent1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Cambria" panose="02040503050406030204" pitchFamily="18" charset="0"/>
              </a:rPr>
              <a:t>.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9788" y="1681416"/>
            <a:ext cx="8325172" cy="3565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398463" algn="just">
              <a:lnSpc>
                <a:spcPct val="114000"/>
              </a:lnSpc>
              <a:buFont typeface="Wingdings" panose="05000000000000000000" pitchFamily="2" charset="2"/>
              <a:buChar char="ü"/>
              <a:tabLst>
                <a:tab pos="442913" algn="l"/>
              </a:tabLst>
            </a:pPr>
            <a:r>
              <a:rPr lang="ru-RU" sz="2200" dirty="0">
                <a:cs typeface="Arial" panose="020B0604020202020204" pitchFamily="34" charset="0"/>
              </a:rPr>
              <a:t>запрет на выезд на территорию стран, где требуются конкретные прививки;</a:t>
            </a:r>
          </a:p>
          <a:p>
            <a:pPr marL="442913" indent="-398463" algn="just">
              <a:lnSpc>
                <a:spcPct val="114000"/>
              </a:lnSpc>
              <a:buFont typeface="Wingdings" panose="05000000000000000000" pitchFamily="2" charset="2"/>
              <a:buChar char="ü"/>
              <a:tabLst>
                <a:tab pos="442913" algn="l"/>
              </a:tabLst>
            </a:pPr>
            <a:r>
              <a:rPr lang="ru-RU" sz="2200" dirty="0">
                <a:cs typeface="Arial" panose="020B0604020202020204" pitchFamily="34" charset="0"/>
              </a:rPr>
              <a:t>временный отказ в приеме в образовательные и оздоровительные учреждения при возникновении массовых инфекционных заболеваний или угрозе эпидемий;</a:t>
            </a:r>
          </a:p>
          <a:p>
            <a:pPr marL="442913" indent="-398463" algn="just">
              <a:lnSpc>
                <a:spcPct val="114000"/>
              </a:lnSpc>
              <a:buFont typeface="Wingdings" panose="05000000000000000000" pitchFamily="2" charset="2"/>
              <a:buChar char="ü"/>
              <a:tabLst>
                <a:tab pos="442913" algn="l"/>
              </a:tabLst>
            </a:pPr>
            <a:r>
              <a:rPr lang="ru-RU" sz="2200" dirty="0">
                <a:cs typeface="Arial" panose="020B0604020202020204" pitchFamily="34" charset="0"/>
              </a:rPr>
              <a:t>отказ в допуске к работам, выполнение которых связано с высоким риском заболевания инфекционными болезнями</a:t>
            </a:r>
            <a:r>
              <a:rPr lang="ru-RU" sz="2200" dirty="0" smtClean="0">
                <a:cs typeface="Arial" panose="020B0604020202020204" pitchFamily="34" charset="0"/>
              </a:rPr>
              <a:t>;</a:t>
            </a:r>
          </a:p>
          <a:p>
            <a:pPr marL="442913" indent="-398463" algn="just">
              <a:lnSpc>
                <a:spcPct val="114000"/>
              </a:lnSpc>
              <a:buFont typeface="Wingdings" panose="05000000000000000000" pitchFamily="2" charset="2"/>
              <a:buChar char="ü"/>
              <a:tabLst>
                <a:tab pos="442913" algn="l"/>
              </a:tabLst>
            </a:pPr>
            <a:r>
              <a:rPr lang="ru-RU" sz="2200" dirty="0">
                <a:cs typeface="Arial" panose="020B0604020202020204" pitchFamily="34" charset="0"/>
              </a:rPr>
              <a:t>н</a:t>
            </a:r>
            <a:r>
              <a:rPr lang="ru-RU" sz="2200" dirty="0" smtClean="0">
                <a:cs typeface="Arial" panose="020B0604020202020204" pitchFamily="34" charset="0"/>
              </a:rPr>
              <a:t>а вакцинацию против гриппа данные мероприятия не распространяются.</a:t>
            </a:r>
            <a:endParaRPr lang="ru-RU" sz="2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6938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7"/>
            <a:ext cx="9144000" cy="685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157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data:image/png;base64,iVBORw0KGgoAAAANSUhEUgAAAJgAAABsCAYAAACWwXsuAAAgAElEQVR4Xu2deXDc1bXnj9Ta932zLEtehBew5Q1sY2wg2BUeDEkIwwTmJZMZHiQvRWqozJI/pmoqlZqXmUm9V0XVTL0ZeHmpl5dMXpIXAgkJccDEgAFvWN5kW7ZlyZtk7fvarVZPfc5PRzSdbqlb3ZJtrFuYbvXvbr9zv/ecc88999w4n8/nk4W0QIE5okDcAsDmiLIL1SoFpgDm9XplaGhoTsgSFxcnaWlp4nK55qT+hUrnngIIOsbxbN174pvwyuq1D4j+pijS/wdNUwDzeDzS09MT857Gx8dLVlaWJCUlxbzuhQrnngJdna0yPNgsly4el4SkHOlsPSc+n1eKylbLuLtPKirvkoysxZJXUDL/AEtMTJTs7GwBZAvp1qTAgbdfFI97VHIKFsux9/+XrNz470Xi46X+yIuyYfvz0t15RRITkmTbrv8we4ANDw/L/v37Zfny5VJaWjr1fdmyZTL6m9dl5OWXJWn3bkncvEnii4slLjFRUuJdkjg4IHHx8ZJQUCDxGRni83pFJiZEfD4Zb28XV0GBJC9bJp7r18Xd0CBJy5bJeEeHJBQViW98XDxNTZK0YoXmpQ5+i0tKkon+fonPzhbf6Ki+lKelRVLWrJG4hATx9vaKz+OR+NRU8Vy9KknV1TJ2+rTE5+SIKydHxpubtU7P5csiiYmSVFUloydPSkJhoQgifGLCqae7WyaGhyVp+XJx04/KSvG53eIbG9N89EO8XhUTSYsXi5v6JhPlExctujURFdDr9179sjQ1npOl674h8S6RjkuvS1ycSwqWPCzeiThpOv6SVFZVyc7Hfxo+wJqammTv3r2yZMkS2b17t1y9elV+9atfya5duyQzM3Pq++rVq5XgQ3/zN5L88MMy8v9+KjI2Jknp6ZJcVibxWZk62N7uHhmrr5eMhz4jQ++8K1mf/5wMHzykgCn/+x9Izw9/KP2//o248vPF29Ojg5O8aqWMnb8gCUWFMnK0VkGHrJ/o6ZGE0lIZb2tT0AIIgJD3l18XV3a2dPz3/6H1Apy45GRxFeRrmwAiIT9f23Dl5cpY/TmJS0mRxNISmRgZlYm+PgW3t6tL8r7xlzL84QEFsisvT0br6iR1w3oZO1uvk4Q66Efa9ntl9FSdZP+rJ7WNjF0PScdffU+K/+q/SerGjZ8KgL32dw/JhPuKJCRlyKL1/1sOv/0dxUDNff9Fmg7+hXjcgyKJZfL4c++ED7Dz58/L2bNnBb1s8+bNkpycLHv27JGCggLlYKdOndLvd911l1SUlCjAEtevl7FfviLJhYWSkJOjA5G6aaNys8E9f5CEkhJJLCtVsMC5PJcuiauwUBb93//jAOz134orK0smRkcledUq5TokgAInSll7l0yMuSWhsEBG604rsKiTT29fn2T/yyeUQw3s2aOABlBwq7RtW6X/t7+TOJdLgekbHpbULfdonwBK6sYNMnL4iIIVgCk4ly2TsVOnFNApNTXivnBB0h98QLmjt6tbgUk/4MSDf9yn7wi40z/zoPT/4p8l++mnJPuLX/xUAOzQnufl8vm3ZcCdJ2lHsqSr9apMZJdIaUqOeB8YknjPJalY8YBsefhvwwdYsJwTExNTupT/d8ubmpoqaUlJ4kpODouwE263xAdR/BlgBtrd2Cgpq1er+ErdulXFFuI2kqQiNSHhE0X4zX3xogzt3y+5X/2qPg/MN3L8uAP2kRHVNwBcsL5G0hf/vKzYWZGhm7rdbl1d36wr7GuXa+XIG1+RgWGXZPxepDW3VJri0uWz7lG5fn+bpCePyObP/oOUV22ODmChiNnV1SX8q66uVoW+vb1dOV5fX5+Mjo5KWVmZNDY26koyLy9Prl+/LlVVVQKXhNUCTBYDEJiy4+PjUwsD8jMIcFNWodTBShcuygDBYflEhFNnZ2enpKenCwNIXtonJSQkyODgoP42NjYmixcv1rw8p236VFxcLL29vZqX5/X19fqbtUNZfqusrJRr165pXbwviXel35TlfTIyMqS7u1vro1+XLl3Sd0flOHTokKoY5N22bZu888472sa6deu0j7m5uXJ6knu3trZKYWGhvPDCCyoxXnvtNTl69KjU1NTIvn375KmnnpJ77713tjgPqxw6Zmf7Rbl6/g1p/NsfSvfVMekai5fVqwql/NkvSMWKh6WgeIW+Q7AUlZkCULz55pvy9ttvC/rY1772NXnppZfUnjYwMCBbtmzRhs+cOaNggKgpKSlK7IMHDypoICgDhiiGsABk6dKl0tDQIN/5znf02c9+9jMFTUVFhbz77rty9913K0ABAmADwPn5+VJXV6f19/f3y6JFi7QdAEVeygLOnJwc+e53vys///nP5YMPPpA77rhD8wA42gAgRUVFCj5+Azy855e+9CV5+eWXZePGjaoikG/9+vVSW1urij6gYmIxoWjHwMXC6K233tK6v//978uPf/xjYXF05513yiuvvCIrV65UYAFy3oNE3wHXPffco3RYs2aNtsFkO3LkiIL2d7/7nQL0mWeeCQso0WZqavhIDv74f0p7bbu4xr2Su7lctvz5C7Ksesu0Vc8aYAwkHOgXv/iFAozZ+e1vf1teffVVJQIzjlkNYPgOAUlwKQbpj3/84xTq4QolJSVy+fJlLQN3AFjf+ta3ZGRkRGc5g8Y/gAuYqfPKlSvKHUiAjTYYYDgqee+77z4FA1yAcoh2Bu/555+XX/7yl/Lhhx9+giPRJoBHtzx+/LhyKEDKhOF3uA+AOHfunHI+uDZtMlHa2to0z2OPPSY/+MEPZPv27QpswAAIqed73/ueciDAzcTbsWOHThjS008/rYCn3ytWrNBJSZ1MnOeee06BjrH69ddfV27H5+c//3nZuXNntNgJqzwAP3fiVTl66PeSlJQsd9bslJU1T4TkXFbprABmoi2wZ8z6H/3oRzoIDC5gYVAZALOFmSgJ660CMvnrLjzq6OhQUDIgiNENGzYol4zU7kafqIeJ8cQTT2gdgf3kPSByMF3p4sWLU2Xff/997cuzzz6rXAuuhp4VytBMHlKkOth0dc6GtjOV8fkmZN+rX5fhntMy4fNJWu5q+czjfxdbgEEEuAuzdyHdbhTwsWiW/r4uEfFJVnbB5A5R6G0iKBSUg/kmJqTtr//6ExR0uRJ0Fk6z7RQWxRMffVTiS0vDyjtfmRChiPyFFHsKBAWY1+ORdx79F1Ot6QpB/5sereF072zNOhnIyQkn67zl+frXv65idiHFngIhdbDEixclobdXV0voJAtpgQJ/QgEYz+bNItM4MoQEWOELL0hcfr5aqwXjaUuL830hzT0FoPfixSKsvPPyRMbHRfr7Px4L9k1xrWpudlxl0tKcf8PDzu/zmZ57TuTBB0O2GBRgmBbSnnlG4h55BKOMU7i+3kEqL9/R4bwsL5eaKoLBcXAQi6MIe4aTG9qajxcn8WnuQOwhZmWJeDwiH30ksmyZUx96EGVpA66J5b6rS6SgQKStTQTCQmyeXb0qUlEhMjAgQn20zzPqmdyIlro6kdWrRRDJtbXOZ26uSGurCFZ6vpPX2qIsbfJePGfzm3p5Tv8ZZPpCOxhxrR0GlXevrnbKkdrbHZAAAitDP2mDOvlO/Z2dDg1ZOPEMmvEMWkFX2oJWrDZ5Tl/I393ttEF/77jDoSV5jhyZX0aAHW7XrvAAhnEQ248uqb/0JZEdO0TYtOWlMzOdl+VFGHSAxwvzHWBALPbveHn2CCFOU9PH3wEOAwfhIDgDRJk9e0S2b3eAZd4WlOdZb68zcMxi2qEPEJhFAtZu+sDg8hxi028AB3AYFPrLAMOJ33xTpLJSpKzMIQbPAC3vA6DT053Bggsw2PQdQPOcxKDTf9qgrLUD8OgjE5C6aRePC/oLwHjf5csdGkITm2i0QzkAaRMMel675pTnnQAi9KRdvtMv2q6qcgBG3QAUevLOlLtZAfYndh4A5p94SQgOmK5c+fgJs5aXRUlm0JnllvyXnBAPAkE4BjZYsvwmigPb5G97Rl8gKMCAI82l+C4vdwBCe+EmBtw4cLhl/PNRlkkXbvKnTbhlYpEvXA72J20FAiwWnVmoY2YKIMZN3M+c+8bniApgiBQ4BaKL2Qs7h80zWxAdcKNz5xzRxXfEFSKEmQe3QpwhCinP7xDOX1Tw/OJFR0+ifvQqdDjEDOKDevndxB1tIhYQn4gs01saGhwxBHelj5Sln2bbQoyQZtKjEHubNomcP++IIkQx70o9/DN1gHp4V/oCd4Pb8Df9g6PyO31GvLndDnc9etShJf2k32fOOHWjR0IX8kCnDRscDk+fEd0mEXhn029R/qmL/vCJuIW+pr+ZIdz6hbhfudJpj/Ggj7wD7dBPUw14Z8ru3x8+95w1wJ56SmTdOke+0zFTcAEPLwTB0YH4mxeFmBCZGQgoeBFEKS9CHvQgCM9q9M47HfBRx3vvObqegRciM9AQHYKiW1Efegc6GYm+AGjTTUwf4zcjIOXok+Xn+0x6FPuajz8u8sEHDkjXrv0Y3PQfIBcXO++PbsegQgPeBQDYbzznfRgw+gTY//AHkaVLP9YbDx4UWb/e0dN4Lwad92JS80md0MBMANYGIDadGDoxOclPPjbLoRl0hdaUIc/x4yKPPur0CTCRn+d8p//UaWNHX157zel7OGnWALtRItJWWgyYvz4308tCYIgLMADD5Cb4VLFI9ahA/TGw/VA6j/0+0/NQOigrQji5v7kBUKPnoteZDuxff6DuOh2tAvtFfXBVJuls9NhZA+yllxzleSEtUCAUBQDrV7/qiPkQaeHg7QJ85pQCwQEGq4RFuyNYls9pN+ewcnSz1DR1xcFUg5vOQgqPAuxR41kTypuVWoIDDCL39cp4f78MHD8hCTnZkonCO8cJP31PV5ckz7e3RV6+sAmGUx8gm++ELxpt43iJOxQJPzGcKfkbb4+bNWGYn86XLTjAWFX090l/7THpP3JYvMPDU4M+PrmS47CEKzNT4kEwy2mfT88NulnhTExIRk2N9B8+IokF+ZJx110y3tMrnq5OzetuaZG83btl4Ngx/T0hK1MPX1C2/+hRyd7CIQ+XcxIoK1s8nR0y4faIKzNDvP39klRWpnUk5ueLu61N4pKSdRYlZGdJImctS8skrToC74jcPPHFxd0wgHFMEGdHHAvYpsO9HE6Khy3+93gB48HLJ89x8catGy9d8hn35RmetJE6XEYD3qgANnDsuAxfvChjzc0y4R6T+OQUSeRM4bVmGWtrE1dqqrjS0hSAHFPzjXvE5xkXd3u75O3apecVKTdQWyuJhUXi4rxkSYl4enuk4JFHpO3nv5D4VGf/MT4pWbyjo9pWauUSrT9txQoZvXRZ63BlZEhSYaG2lcgB2oEBiXMlyODJkxLPMbKcHIlPTpKsjZskc/16SVuxPHy63WCA4fuPOzafbNPxias0QIODccaAT84cMKB4s+LXj0s1XsS4agM0PI2/+MUvRuwdGz6h/jRnVADzrw4nRJWpk0fHABQcxtJIY6Nz2DYlRTTv5JLXP4/l5XmwI2gqkk+clJx7t00955zkWEuLpC5dKn2HD0tqZaUkcfLbr45Q9YVNuBsMMPoJV8LXnwMe/joN3CjwyCD555NLTUfHmAEs7MG6FTPeBAC7FclGn6MCWE9vr1y8dEkyMzLU0d8VHy+d3T2Sk835QrekpaZIvMslHZ1dkpmRLqkpqfpbW0enJCYmSE52toyMjkpKcrKy8HGvV9l7HiLO6xViXmSkZ0hnd5c0XbkqVRWLJSszU8ukIX5dLhUTY263Oj2uwJo/FykAYLxr59C4ZLPr5XUOrsBVULztUAm/sYLi1BPchOd2EIP34gSQHa61hQPPKQO34t3QnaiT75RBx8Kzlvz27nza4RnKIULtEI0dGCE/dCIv31kccFzO2jJHBvpJHjvPGQtSRgWwy1evycXLl1TOT0z4pK2jQwGwqKREDh87pkApKS6Svv4B6e3vk/S0NCnIy5PT587ps6KCArna3CJpaamSkZYuw6MjkpiQKEsrl8i5hgbNPzw8Iq4El/T29cuYe0xWVC2V9s5OSdTTQXEy5vZIdlamEvXhaRzboiJWAMDOdYxKWmK8xA91yIEDBxQQnA4CAOg7DBKrPs5ncuiX3xlM+mh6E0fdKMcxOZ4DNpRwzmVyPM1Wiww6p6PQqezgMIAAyNQH8AAxR/XQuTg7ST0WtYj+cHSOspwR3bp1qx7spX76afpZS0uLnt2kn9/4xjeiIpd/4agA5l/R4NCQggG3fIBjS+munh6dicWTS+mW1lYlTlZGxowHKSCk2+PRmd/T2yflZaWfUFBb29ulhO2fuU4ziEj6B1hQokMlQGCK9kzdpS4AykowksSZSTvZNV25YPnw9SMB8FimqACGiERcFeTny7WWFv3um/BJUlKiDI+MKHuHsxUW5Mv4uFfyc3PkOqGWXC7Jz8uT3r4+6eruka6ebtm2ebO0d3XpDM/JypK+gQEFIvXetWqV9PT16Wxl1gLgxkuXJSvzY9FMXvqDaF1WWamcMmYpBMDoK6euzQwAMZkUvDfPOIkE+OwTbgTQMDeYIm4hcJECcEH+3SwKeizoFxXA2js65ejJE3Lfli3yu7feko6ubklOTpLt99wjJ+pOK+AQX263Q+zNNTVy4KOPdCZXL1smixeVSV19vXR0dck96zfI/kMHZXhkVDLT0xWgPG9t71DwfXjkiJarKF+kAGtoanKCgsS7VDTn5eboQPP7Zx98UNbiRRCrFAJgiCNOYsO5EGOIH06Kww0AGRyIGBScJrfQA4gg5cxut4pHxBrlGQjASggsQPZpSdEBrLPTCRYSJJgaRAQ4JBOPpkyacutPRAA1ODg0JWJNuSWP/zM4U2d395TY9RfN+ZP6T8wHJwTAwhF7iCP0HBIThDIWBCWwn3A9U7Rj/g43qMKoAMbgonADmKHhYcnOypL4OCeE0mUizGRkyKLSEhV3EA+gpKakTCm7g0PDyo1YJcJ9WCDkZmdLQ9MlFX+sDqmb1efIqCNyyyd95q9caxaXK16qKpYo16Ivzdevy2fuu0/auzq1bQ4DIzZZaEQlMhfMFLOGpz/AGGNUAdQc2z6adqvoQlOTHDjykZSVFKtZom+gX1d5495xQZmvrKhQwOx99z3Jz8vVpXn/wID09vZJenqaeDzjaqJAeUfHQpSuu3ONnDpzRjvQPzAog0ODCio6B6h2bN2iCv/JM6dl6ZJKWbG0Ss5euKAA4jn6F6tU2h3zuGXCOyE1d90pq6I5OBvCTJGV6BPvuEcnD+C3kAl8mh5l0ZcZIX9zABOHd0RUGuGhD3XB5WxLiHKITAbFdDs+m5ub9XfyWgQi1BBWm4hr6mFViJWfMFPOqfs4DdRCOd06I/aZGbzj4qbibfA720zoimYi4ZM6IhXfBjDenbZtFW1naacF2HSwDhaEzl/sme0nUKGFI9qqExHLd14KvczyhlqJUn9vf/9UUJHsaVZ1EU3JEGaK7stn5de//vVUpCBT9omYw+BaADl+h7AMti5Siop0lUiIJiLr0G9AQh7AyScDjM2LfUhmPfodW0Hod2vXrlW6GDjJyz90OdqGtpgdAAhApC22lihjkYTIT8QhRDiLJwacT8wX1IF5hTxmr6Ms/x7F8zWCBMAoh35pY04bUQMsgj7c/FlDiEj0TzgIoLEJBWcwrmXbOBa7i2cMItzJuBZ1AC7AYitOZjoDyyBQBoABQkAL+CiLPsdvVpcZdJmMBnQz1NpKl3qpg0GnHCnQxAL3mzqaGIORscWLGX2pMmyA+VvyMQ9ADFaOSYmJgsKNiEMk5kFAj2Ol9o57dXXY198/xW2IaeGd8OpiAD2NMhAKArMLkJuTraYNnmGgHRga0r9h24vLyuY+xv40q0hWkhgyzU/MxBIDyD9WkQwiYgpw6Qq6ulo5DBzHoigysNAHUCDqTOzCeQg2h30KQymrTuKbwYloFy5oAe1o28BtERTZuyQOGYA1uxqG3S9/+csxgM/MVQAmgD0rgPlb8j3j6FMpUpCfp8o2M8rtGVfRho5Ve6pOKheXq/Kfm+2YFIaGh9Qehh7G3/we74pXUCEGKdfd06urRkAJp2ClOTzisPRFJaWybfOmGwYwI+90hlbbFgo1FLbKDGdFOvNw3nw5ogKY/+sE06mC6WGBJLA8gXlBfOAuAL9h89KdgMxMGZ80Zs558JUQHMyUblPg+cRHC/uWv6g02vg7K5rSDtcy7gdHNpGL6OR3OI/pnvYJByMiou19wu3MwIveZd4WFiTP2kWvgpNS3uLLMjl4Tjnqj1SJnwnSMQPYTA3d0s9DAIygv4gbuBCijoGz8ArmAGgAsQ1pxAXcms1mBtzuaGJgicBI2E/qY0GAEm66GeUQi4hSgMgCAPcdxCL5ATXgpgzPAa4FYEYUI0rpK8Dik3ImlpmgeM2uWrVKHRhjGUAwKoD5OEe3922RzAyJu/9+OVxbq/oTsw8TBLYxLOzb7r5bkpOS5HhdnT5D/DHLlixeLFebm6W0uFiarlyRQo6TEfqyq0tysnC1jdctJtL92+9VO9sNSRHYwRg803UAHe/JO9vmdaj+T2dk9TfWRvL+M5WzuLSx9J4I7F/0AHtrr56w9u3cIX//k5/IG3v36jYQhs/N69fL9bY2YUvpm8/+hfzgxz9RgmMYRcRtXLdOAYbdDF0Lb4mykhLJy8mV7t4e6ezq1q0hFg6jo2PyX//Tf5TcGG/GhjVgEQAsrPpuo0xRASwWdGLmAjL8u9AD8C0jmb4RGNg3Fm1GXEcIQ+vEUI9cb2nWoMaIPdtnRKexLSHzDzODJn/D2Uy/YhHAqtGem8+WmSHQ1eCAiFKzRfkbR3kXnvsbd/ktkG60Q56ZOGnEtJmhwA0HWKxfaE7qC2Fo9fa2qBmCf+hTmB/QnQCXWdgxcqKP2WY3IdBPnjypJgd0JBON6FiYIkzhxzyBSQJxyzOUesSvXcYAUAGRWddNj6KcGTUBFTY2ymMyQW+j/flMMQXY6fp66e7pUR1qVXW1zlRMFuxGwKF84uxFIfIK8wt0G4jEDMb8gKi0mcdzdLDRsTFVdFGCl1dVSdWSJfNJH6etGUTkTLpOqA7PtPk9/y8a+xZjBjDEwj/80z+pmw76145tW6eW6oeOHlXHwJOnz0hFeblueKNvsX9ZWlKse5DMZFx9SJgiCvLypa2jXfNgW8M29rWv/hvZSszP+U4hAAZA6LclOAeTxeLoM1lMtJHHDKTmEs1v/qLUzC3Ui66KgRW6wn3IR30MGCtAnqOk8wx1wtq07SZ/V2vzfkX88rv5o80HGWMGMP/O+tu2/LdNLI//nqS/rYa8/oc0r7e2qk4GQW9oCgEwLOT8g4Ox/IeYmBl4f0Qa+4AAjFUaYEGcsafI3ZroQ/6b1dTBdTYABHMDFnjqM1MG4pM8gAPzAm04hudB5fDl5eUqhsmPyYK81M/mN30CjPY7N4DE0hQx3djEFGAnT5/W1WBqaoqKRPN4zZjce8NvrKu7W7D6w8WYeSj4WPN1Hy45RVrb26SosFBDom/esP6G4mqq8TBXkeG4TsfihZiU6H3BXKoBknlfxKKtaOuIGcCYUQeOHJErxBCdTMwSzAvoVm3tHbKppkYaL18SAOf1TsjA4KD6asHROOSRn5unNjHPuLOy/Oazz94cIdLDBFi0g/FpLB8zgE1HnHC2jG5q4oYwU2S4vDI8NDjlQGfuM+bRYDoZYtJMF+bzZaqBmTbIi8gz/31EIRMPLg9XIp9thkMrfuc59dCemTfQ79C57CpD8tgiifqpg79J5kZk7c7FWYCYAqyhsVG5Eor82fPnVeThWPjBoUO6auQ4GhwNZZ6VJC+PEo+1nxNCyUnJ6pjI9yXl5eKdmNDV5aLSUrnSfE2JmpWRKSsjiSsRC+SGMFP0N1/QY2usjBlQu5IQsKAzMXAMNoPPsTK2YxhUzAcWsATgkZ/b6NCtyI+XBEfe+JttHsQhv3GNIf5hKPiYOfgNEwigND8v9D7zO8NkYeDmLCR/Uy8+aObZYY6IxKzgRrtYp5gBDEL9cf9+VcrZFvrtm28qwLDMszWUkpKsA8DqEOs+W0p3cKG6x9G9+I1TRiuWLRXMHYAUUYqoBISIUlaSiNn7771XMjPnUfGf5lSROfthb2KVaHYp42K8M4NsbjsGCAOkLXiMs8GBjEOZsdXsY+Q1r1izgdmmOnlpG1DapavGmcwfzVaifLIIoS4708nCgoWCGWx55r8JPlvgxQxg03UAkLA1ZHuJzHj87W25jpJ/U6cQADtx4oReJsoqEcA4B5An9NN8wAAAAMH/C04G8CxgiZ2TpCyXl3LvJaCAk1AebkReOJStRG0Tm7rM+0FPV7lcuqOAURWOCGDtZl3qZFVph3/tDCdcj9UtHM/fuRHuSN+YPF/4whei8rCYF4Dd1OAJp3NhKPnBDq7yG5wLfYpBm+sEuEjmrerfXjCj7kwrzliccrolAOZvN4t0kGKylxkGwCLt1+2SPyqABbrrnL94UWNIdPX2SHFBoW4Z4a2KZZ9P97hHA6SYkx1iE4UeHYzZgss09rF+PSDglaVLlmiglPoLF2TT+hrddmKRAGju3rBeTRtv79+vOtrzz/w7Od/YqPYz9EC2mDq6OvWzpLBIdm7bOvsxDbGK9A33SGdHhx6SsOAniC1EkvnNI3rQeewUD51w3Jk8ymnM4GlOgbYpTT3kQzyyn2n++P4b40ZH88GnTnRBOCei2PQ5a8M/MAvtmdWfPpnnrS1Q4HiIadqN9LZdf0JHDzDcdbIyxbdjh/zz66/L2fMXNIJOaXGJHj/LJqrg5OEFfLvYX0RknK4/J3csX6Ynt/Gvx6efkAOrV1TLybNndE+TOqqXLZXakyfl0d27Zf+Bg5ovPS1Vdt9/vzReviwnTp9RfeHJzz0mv9nzB8nIIMKfcxQMgOPrz4nypwmoZlgAABDCSURBVB9/fPZH8kOsIofbmuTw4cNTAUTMS4IVI4PJpjYrNzapLWAcuhChMAEQQGCQcRJkYxslm+uXDTisIA0kPMP/33ZGzJiKDkVd1A9gaZuVLZOQf+h/6HJmukBPo13qtZ0BFH6s/Yhx6iE/EwK6Pvjgg7pSnW2KCmChGg3m/szZRSz5/sfP8BOLi49TxRhnw+nsMHaCmz3MkqJiDf9kCUJi9iD4Cs8xa5idKJrZN9XANCIymPU+UHcJphsF03/MC8OOuwWz1E+3W2CrQrOxhbvnOJfnAeYEYLNF+01bbppja2bENHEGuCzOl503NFuYxfQCQBoPbdK0YHHDjFuxAqQsgEEk+p8y4nfKm0HWzCHQzvz5TYyGC7C5pHtMAQaXwpaFToUu1d3bq3YuTl2rgXEyLgPGWAymbAmRqhZXaGww9ig7OjrVrYdB4UgaYQfQ04gfxokjTmpjvGWfEx0OnQzRikfG6juqNaZYzFMIgJ05c0YuXLigYgWjJ/oKn4g2xArvzOYzAILQbGYT+yvQrGH6me0vkhexCg3MSRBTggWMY2MdcFI3OhflACP1AzLa3bRpk5o+bnSKGcB4QXSlZr/bPxjspMQkPZ52SQntkU016zQkU1dPr1QsWqTPCEKHrgYQASEGVhKB7Einztbr7ywCIB6xLCA+ZyQRnewAoNB//uGHgwZiiZrIYawiIz1+hh6kR/UmA6PQR37DWAvnISLPdMlfDYGrmY2NMqgM6IPBzBVR0yLCCmIGsAjbnVV2DLbFRUV6sBcCE5xOt2nGx6cOjMyq4pkKhQGwmaq4XZ/HFGAzueugfCPawnXXWb60Ss6cO6dcCW8MRCHcqqGpUaP6bFi7VleK1AvgqBsuyQIADmff4RQ4PGJCwZUIzorYwrERcb5+7V3Te23M4JPPkTBElu1MWCgBpw9u1ZkCA8/ZRrUFQTHXa/y3+E1PyY+MTPnr2+Y17ZiDoYXBwrSAaObYGdyMNhHbpvSbycRx6nQCn/ifnaQ+20e1cJ2x2viOGcBmctdpbWtXW1bT5cufcNcpKixQQmBDw10HIKCbIUYf2rlT3X84SfT+wUMaKRETREKCa8rvDHMGgYLZQGfQACArSQIMX7pyRf/GVEHd6H7YyIioqL+rx2mqPPeVr0y/HTKDTz76EXt5LPctHgT6GGAIFnjONqoBASAiD+LRzkiiw1EWEwRmBxL6FoAlD2UQpehy/E19DQ0NU7YyfkNfo+y+ffvUGZLygMpCJ5lnK3UhXqkPh8Qnn3wypgdDYgaw+RQBxLVgs9wC3+ms9XhUdMLROG8Z0xTGKhJThHkmMPsxjqIDqSh3u3UQGWAG31xqAAzAwMZluxW2x2iGWz4teIkp+QDLuKXlt5NGwUJwBpqNwo3lGgsa3pIAi8WLR1THNKtIXKZZMSLi4Fq408CZAADAh7vAiTCuwuWwbVmEHMqYHz5AoTx5LdQSXA1ORrgmqx9ORPLPz6a1BRjZuXOncqJYibiI6BQk8wLAwqFghEq+ucDMVHWkp4oizT9T+/PxPCqAjQ8MindoUCbGxiR18jjZDbsRbS6pNQkw8+Gay6Y+TXUj3m0v1UQ47wfowgpAx2VY7a+9qjei5T74gHObxY26EW0uRyY3T++v9ifSXDY3Xd22iEBnuxUS3Dywr2EDrL+2Vlp/+lNJKS/XuyPj4l037ka0uaT2JMBmdWd1DPtlHhA3A9DDeS3u2CTEFmYp/xQ2wII1csNuRAvnjWebB4CRRkeJRT7bWm6/coQTTU/XaJbmjhSRiLxtKGYA6+zUuyvnKnHIhWiO+MyxXYYP3a2eJvLzZWB4eHYhNG/1lw+7//MEMPZbf/TKK2rTq66q0kHZvnmzvHfokLgng/4urajQHQjckzAaW5gB3S2YvIWOQ88sSFq4hCshQUqLiqS1o0MqysqkmYtcU1L0YA52NeyGD2zdqvu6c5GiAligR+uHhw9L0+Uregsap4J4eVYREAqLPNsyEKW59brGYx0dG53a2Mauw8Y1/wg+h9X+QmOjBhPmJBEB6lAY2SJidkMcTixxPI5PThyR0E8oOzIyKldbmjVWGd+57Y3E5jvtMiDsFIQV1G4eAbbn3Xd18LnTaWhkRJ585BH59Vtv6WY/niV3r1sndQT1TU3VyybwWMEDuIioOpOewxhbLT/3PhXm5cmJs2dl1fLlUn/x4pQTQQGBmgcH5bM7d8qSILe1xAJw0QPMz6P1V7/9rbo3c1FC1ZIK3Ue8c+UqDV4CWBho3e5ITVViIJfZtklwJegpI6Ln4IJTV39W3aW5SIsjb9zyYS5A9tK088yf/2u9CIIjbQANbwuAh5Wf8oQxoK6KReV6JnPf++/Lnz20S7eMjp06Kf/5m9+UpZWVM9NxngAW2BFEJpzo9PnzUrNmjT5GfJJMp/E3qJKf57zfINdY+3zCXQH+LkyBVv25PhQdFcCCjQzWa9yhN9as+xNrsr+iZzHkg1mcA/P5t+N/AMS/LeNecEqiX9+3dcu0vuQRHSS5QQCbGfk3f46YAyyaVw41m/x/jwgY0XTGv+wCwGZNyZgCDO6BXzz6DkFMnJstnL/5JAgKXg14uSIKnY1gj4pAvB/e3LdP9aKjJ07IkvLFcqj2qNaDx8TnHn5YTxXhcoMHhgVV4To/Ls4i7usTjz0W1QmYkFQMANhofb14ucBzzRq52tamB1E4uKIHYZOcsAjojhYeAT0UZRvRBU24kjkvO1sV7vTUVD35hAcwn4gz3RKa9HNDxFF/RlqaPkcv4x4m7naiTRJ2JvQpu1oa3QwdbM5un4sAbjEDGGD5/d690ny9VSMXEuGQ3+xvoulojAliX61cqcHlIDiuOPh67X7gfjlx+rTqY7jr8IkLDjoVdhQGDk9P5+S0E9+C65cTEhOkublFCgryFYRzsskbALDhY8dkvK1dWqoqpeHqVV24MLi8jxOGKlkXD1w6oQsL+p6S4lzY6vMpyO5Zv17qGxrULGF+XXZYg/y40RCf42pLi4KlqqJC9Sl83tCvAA8rQNrFTR06msWcVei61atl09q1czPhbgTAAtsMpoRG0K+QWedaKQ3acJgiEnfxksLCiAc1knJMtjGPR1eN0yXAzKSckwkXwUDGjIPRJh6tekVfSrK88dZeDaMJIJi1zG7Ck3OggyB03AGJdykijpUkIhKuhbhklQnnQ1xwwJaVJzH4ETUcFunp69V7JlklOvafEW3HDpgal7DwRyqWJoN5IGa40xIxC1dZvnTpzOQKE2AzV3T75YgZwBjAn/3qVWXXD9y3XYPRcREDg4u+1XK9derMIoZCbFunzpxV0wL3TGLHItoOAeowV5CH2YpehTh4+R//UW1YiB7MEJS3KD3E1AfY2N/Q8bCDcRc4nqyOK7NbiosKtRyiG4Bx3+TdGzbIvffcM/OoLwBsZhqFyBEzgM22B+2TV6OEirDjH1h3tm1EXS6Ekj+xerV09vY6SjsxVPv6lFPjWQv3xQiKyEQJx5DMhIALcxwPRZzJ2NHdrQuAxitXlFMXFxTohKIeNouxazEJb9Vto5gCjAB0KJ4o4RzYcC504gKrdlVwscDjC49Ys0sFUOjhcvjic/6RshzaIB+3fHDcjYFAkbaVEYZcxDCcCf97jLCIQzil1RfTaNQhlPzL5YvkWH29ggtxi/LNyXWUd94HPQnR/86BA7K8slJDHdxdUyNnGxp0K4gVIZwaRZ0FDHY9XRHm5U0tCADbA9u2LQAMEfnWO++oGEJMEUgOswO6FlZ2zA0csOB6mLVrVkvtiZM6YxFniDHA4YQvz9PlOPlYWRKMjsSdkwCK84/c0w2Q7NQQ1n52Cth+QhTSl3/79NNRM66pCuZIRHKbHIq4nQMN1mFWhLoSTUyM3fvMY00x5WBz3W+ACFjRo+b8Cj//l5kjgM01vW6G+m8pgN0wgoXQwdzV1dKGDpWYqLqShQBgIqCDsZFMQt8isVmt0XQmQyJg10JMIhrNiZBy3OiLOhAnoqKTfVvsYBbkhfqwj+mGf3GxXLp2TduHcyOuEbkan4IQmZOXztO+cUNUl3gMw3FxU2dUkSB6ImvRIq0bnQ9JAndFtySZEZg9T/KFE6YhpgA739CgugO6FIY/jI4E/2WViOGQqDiYJPwvfEK3wtyAaK2sWKwmCupAySUf+hfcCp0G/Qzdi795OZTfWF+gGRTEIXSwxrJSeb+2VvBYADwMvJpB4uPV2g4wWEkj9rHE4yHBgK2urpa6+no1htbW1SnoMK6SGHQWDehyDCRi1LmeekDFJPUbaDDEotsdOXFCaW2XnAJE6E8ZvgNEdD/q4h/1sADRGGJut45N5eLFcub8ecft3eNRoy7jAPDoE+/AM8rx24qqKlkWxrU+MQMYs+e1N97QF9VIyW1tzox2JajeVFxYpCA5cbpOXx47Fso6BGcg2Abadf9Oxzo9NqY6FW44urIqLFQvDQIIUxe6Gmci/+yhh8LzhoiW9UUgIjGtBLoAAbJwZns03QxHn8PVCboHS0xkxisc9yV2HyzY80x9DgYwznVaWK04XzAHcKLiTLLNmRqI5jmnwNlestkdTV1RlSVIMTaDOfZojaqPN2nhQIBxGNlf6gQHGNen4cB3O/in47ackem4SnPD7+3wzrECKz75GRlqMCdxsDhwcRYcYOQGZPz7tKe4OBH+BbyznpgZH//EYYZPOylm837oc4heOJcFXPGvJyTAXnzxxZvinOBsXjraMoE3z0Zb381entAIjz322Ky6SSwOVrShUkiAEZCWwLXEQSAajH9C4ecZHZuva+Nm9fYhCtF/YkEQLSfQG4FFDKuu2ymhkEcazA66BROJgXQLCTDCR547d04DerDqI1wjEZLt4iYLka2mhsnQRHSS/Bs2bFAAWsctegzPCDWk3hcDAxqJxqIlm+y2NQcvQFAQgE74JAu5DTgIBLJu3TqNsMz9QHYFC+0j1ugb+WgLIHEVMkFFUD6JsEzUQfJZNBt+pw7aIXgJbTKp/ONtYa+CDgTE46YO6rW4reTlffzT8uXLhfuDyM8ixq6NIQ90oSwDxB1GR48enTpuD7j53a5JtslA+4TQJPSm1Uk90IW6LbwnkROhJX/TBvVYYGHqgmYcjIVuFv+V8SJUe7gJutlFqTOVCa2DTZbkheBUofyOeDkABAGC2awIc0SHAFOwZPHaQz0PVgai0V60vlCAykKQ2z0/FsfeQD3TDR7UQewtIuZMF/HaP0BdsHeysJiIG3M9CscGaIHr5mvnA7pHEnw4KMB4wWN4dY6P6wyAgBAATsUsMkAxk/SO7pGRqUvJiSvPoDCrGTwGilllEQIhhHl2WlluAoOzwCEJVURbzDrjSBbNxs4IIrap266row3aNH9+PiE8dVnocGY09wnBvShHP2if78SWh2MbVwbs1InSyiAzSSxOF5MFbsXfcB9icfE3YDcOSL1EEoQbQkv6TV/getRtscboJ+0zYBZpmv6amLZLEoxTEvqJevwvfaAfdjWgXULPOzJRLBo1HGvHjh0zMZtpn9Mm/QmlEoEN+k5fCWVlaUYOFkmvIJxdyBRYjmcMqgHMf3aGEw7JQlJauenaCqfPGhV7eFiJAgim4wC0TXsMFCmwvxaVJxIuPF0fAZh/hEL6avdJTlcu1v2wtkzkTicxoA8go5/+8f9jCrBwBvZmyMOA2a0dN0N/buY+oD9aZMfZ9PO2BNhsCLVQZnYUWADY7Oi2UCpMCvx/7NDayiflad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138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4vector.com/i/free-vector-statistics-form-the-vector_001665_Business_charts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7" b="10425"/>
          <a:stretch/>
        </p:blipFill>
        <p:spPr bwMode="auto">
          <a:xfrm>
            <a:off x="6444208" y="4868022"/>
            <a:ext cx="2492102" cy="1693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11560" y="0"/>
            <a:ext cx="8153400" cy="1412776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/>
              <a:t>Актуальная статистика о количестве привитых.</a:t>
            </a:r>
            <a:endParaRPr lang="ru-RU" sz="3200" b="1" dirty="0">
              <a:solidFill>
                <a:schemeClr val="accent6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988840"/>
            <a:ext cx="836942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b="1" i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 </a:t>
            </a:r>
          </a:p>
          <a:p>
            <a:pPr algn="just">
              <a:lnSpc>
                <a:spcPct val="120000"/>
              </a:lnSpc>
            </a:pPr>
            <a:endParaRPr lang="ru-RU" b="1" i="1" dirty="0">
              <a:solidFill>
                <a:schemeClr val="accent1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20000"/>
              </a:lnSpc>
            </a:pP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8494" y="1520936"/>
            <a:ext cx="8236668" cy="5040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398463" algn="just">
              <a:lnSpc>
                <a:spcPct val="114000"/>
              </a:lnSpc>
              <a:buFont typeface="Wingdings" panose="05000000000000000000" pitchFamily="2" charset="2"/>
              <a:buChar char="ü"/>
              <a:tabLst>
                <a:tab pos="442913" algn="l"/>
              </a:tabLst>
            </a:pPr>
            <a:r>
              <a:rPr lang="ru-RU" sz="2200" dirty="0" smtClean="0"/>
              <a:t>В Российской Федерации привито </a:t>
            </a:r>
            <a:r>
              <a:rPr lang="ru-RU" sz="2200" b="1" dirty="0"/>
              <a:t>85 355 046 </a:t>
            </a:r>
            <a:r>
              <a:rPr lang="ru-RU" sz="2200" dirty="0" smtClean="0"/>
              <a:t>человек количество получивших первую прививку вакциной от </a:t>
            </a:r>
            <a:r>
              <a:rPr lang="en-US" sz="2200" dirty="0" smtClean="0"/>
              <a:t>COVID-19</a:t>
            </a:r>
            <a:r>
              <a:rPr lang="ru-RU" sz="2200" dirty="0" smtClean="0"/>
              <a:t>.</a:t>
            </a:r>
            <a:r>
              <a:rPr lang="en-US" sz="2200" dirty="0" smtClean="0"/>
              <a:t> </a:t>
            </a:r>
            <a:r>
              <a:rPr lang="ru-RU" sz="2200" dirty="0" smtClean="0"/>
              <a:t>Полностью привито </a:t>
            </a:r>
            <a:r>
              <a:rPr lang="ru-RU" sz="2200" b="1" dirty="0"/>
              <a:t>77 293 698 чел.</a:t>
            </a:r>
            <a:r>
              <a:rPr lang="ru-RU" sz="2200" dirty="0"/>
              <a:t> (52.9% от населения, 66.7% взрослого</a:t>
            </a:r>
            <a:r>
              <a:rPr lang="ru-RU" sz="2200" dirty="0" smtClean="0"/>
              <a:t>).</a:t>
            </a:r>
          </a:p>
          <a:p>
            <a:pPr marL="442913" indent="-398463" algn="just">
              <a:lnSpc>
                <a:spcPct val="114000"/>
              </a:lnSpc>
              <a:buFont typeface="Wingdings" panose="05000000000000000000" pitchFamily="2" charset="2"/>
              <a:buChar char="ü"/>
              <a:tabLst>
                <a:tab pos="442913" algn="l"/>
              </a:tabLst>
            </a:pPr>
            <a:r>
              <a:rPr lang="ru-RU" sz="2200" dirty="0" smtClean="0"/>
              <a:t>В Республике Хакасия на 10 октября 2022 года привито от </a:t>
            </a:r>
            <a:r>
              <a:rPr lang="en-US" sz="2200" dirty="0" smtClean="0"/>
              <a:t>COVID-19 - </a:t>
            </a:r>
            <a:r>
              <a:rPr lang="ru-RU" sz="2200" b="1" dirty="0" smtClean="0"/>
              <a:t>355 367 </a:t>
            </a:r>
            <a:r>
              <a:rPr lang="ru-RU" sz="2200" dirty="0" smtClean="0"/>
              <a:t>человек.</a:t>
            </a:r>
            <a:endParaRPr lang="ru-RU" sz="2200" dirty="0"/>
          </a:p>
          <a:p>
            <a:pPr marL="442913" indent="-398463" algn="just">
              <a:lnSpc>
                <a:spcPct val="114000"/>
              </a:lnSpc>
              <a:buFont typeface="Wingdings" panose="05000000000000000000" pitchFamily="2" charset="2"/>
              <a:buChar char="ü"/>
              <a:tabLst>
                <a:tab pos="442913" algn="l"/>
              </a:tabLst>
            </a:pPr>
            <a:r>
              <a:rPr lang="ru-RU" sz="2200" dirty="0" smtClean="0"/>
              <a:t>От гриппа привито </a:t>
            </a:r>
            <a:r>
              <a:rPr lang="ru-RU" sz="2200" b="1" dirty="0" smtClean="0"/>
              <a:t>76</a:t>
            </a:r>
            <a:r>
              <a:rPr lang="ru-RU" sz="2200" b="1" dirty="0"/>
              <a:t> </a:t>
            </a:r>
            <a:r>
              <a:rPr lang="ru-RU" sz="2200" b="1" dirty="0" smtClean="0"/>
              <a:t>000</a:t>
            </a:r>
            <a:r>
              <a:rPr lang="ru-RU" sz="2200" dirty="0" smtClean="0"/>
              <a:t> </a:t>
            </a:r>
            <a:r>
              <a:rPr lang="ru-RU" sz="2200" dirty="0"/>
              <a:t> </a:t>
            </a:r>
            <a:r>
              <a:rPr lang="ru-RU" sz="2200" dirty="0" smtClean="0"/>
              <a:t>жителей Республики</a:t>
            </a:r>
            <a:r>
              <a:rPr lang="ru-RU" sz="2200" dirty="0"/>
              <a:t> </a:t>
            </a:r>
            <a:r>
              <a:rPr lang="ru-RU" sz="2200" dirty="0" smtClean="0"/>
              <a:t>Хакасия.</a:t>
            </a:r>
            <a:endParaRPr lang="ru-RU" sz="2200" dirty="0"/>
          </a:p>
          <a:p>
            <a:pPr marL="442913" indent="-398463" algn="just">
              <a:lnSpc>
                <a:spcPct val="114000"/>
              </a:lnSpc>
              <a:buFont typeface="Wingdings" panose="05000000000000000000" pitchFamily="2" charset="2"/>
              <a:buChar char="ü"/>
              <a:tabLst>
                <a:tab pos="442913" algn="l"/>
                <a:tab pos="5562600" algn="l"/>
              </a:tabLst>
            </a:pPr>
            <a:r>
              <a:rPr lang="ru-RU" sz="2200" dirty="0" smtClean="0">
                <a:solidFill>
                  <a:srgbClr val="FF0000"/>
                </a:solidFill>
              </a:rPr>
              <a:t>Служба оперативной </a:t>
            </a:r>
            <a:r>
              <a:rPr lang="ru-RU" sz="2200" dirty="0">
                <a:solidFill>
                  <a:srgbClr val="FF0000"/>
                </a:solidFill>
              </a:rPr>
              <a:t>помощи </a:t>
            </a:r>
            <a:r>
              <a:rPr lang="ru-RU" sz="2200" dirty="0" smtClean="0">
                <a:solidFill>
                  <a:srgbClr val="FF0000"/>
                </a:solidFill>
              </a:rPr>
              <a:t>жителям </a:t>
            </a:r>
            <a:r>
              <a:rPr lang="ru-RU" sz="2200" dirty="0">
                <a:solidFill>
                  <a:srgbClr val="FF0000"/>
                </a:solidFill>
              </a:rPr>
              <a:t>теперь действует на базе </a:t>
            </a:r>
            <a:r>
              <a:rPr lang="ru-RU" sz="2200" dirty="0" smtClean="0">
                <a:solidFill>
                  <a:srgbClr val="FF0000"/>
                </a:solidFill>
              </a:rPr>
              <a:t>Республиканского </a:t>
            </a:r>
            <a:r>
              <a:rPr lang="ru-RU" sz="2200" dirty="0">
                <a:solidFill>
                  <a:srgbClr val="FF0000"/>
                </a:solidFill>
              </a:rPr>
              <a:t>медицинского </a:t>
            </a:r>
            <a:r>
              <a:rPr lang="ru-RU" sz="2200" dirty="0" smtClean="0">
                <a:solidFill>
                  <a:srgbClr val="FF0000"/>
                </a:solidFill>
              </a:rPr>
              <a:t>информационно-аналитического </a:t>
            </a:r>
            <a:r>
              <a:rPr lang="ru-RU" sz="2200" dirty="0">
                <a:solidFill>
                  <a:srgbClr val="FF0000"/>
                </a:solidFill>
              </a:rPr>
              <a:t>центра </a:t>
            </a:r>
            <a:r>
              <a:rPr lang="ru-RU" sz="2200" dirty="0" smtClean="0">
                <a:solidFill>
                  <a:srgbClr val="FF0000"/>
                </a:solidFill>
              </a:rPr>
              <a:t>Минздрава </a:t>
            </a:r>
            <a:r>
              <a:rPr lang="ru-RU" sz="2200" dirty="0">
                <a:solidFill>
                  <a:srgbClr val="FF0000"/>
                </a:solidFill>
              </a:rPr>
              <a:t>Хакасии по единому </a:t>
            </a:r>
            <a:r>
              <a:rPr lang="ru-RU" sz="2200" dirty="0" smtClean="0">
                <a:solidFill>
                  <a:srgbClr val="FF0000"/>
                </a:solidFill>
              </a:rPr>
              <a:t>номеру </a:t>
            </a:r>
            <a:r>
              <a:rPr lang="ru-RU" sz="2200" b="1" dirty="0" smtClean="0">
                <a:solidFill>
                  <a:srgbClr val="FF0000"/>
                </a:solidFill>
              </a:rPr>
              <a:t>122</a:t>
            </a:r>
            <a:r>
              <a:rPr lang="ru-RU" sz="2200" b="1" dirty="0">
                <a:solidFill>
                  <a:srgbClr val="FF0000"/>
                </a:solidFill>
              </a:rPr>
              <a:t>.</a:t>
            </a:r>
          </a:p>
          <a:p>
            <a:r>
              <a:rPr lang="ru-RU" sz="2200" dirty="0" smtClean="0"/>
              <a:t>       Структура </a:t>
            </a:r>
            <a:r>
              <a:rPr lang="ru-RU" sz="2200" dirty="0"/>
              <a:t>работает </a:t>
            </a:r>
            <a:r>
              <a:rPr lang="ru-RU" sz="2200" dirty="0" smtClean="0"/>
              <a:t>круглосуточно</a:t>
            </a:r>
            <a:r>
              <a:rPr lang="ru-RU" sz="2200" dirty="0"/>
              <a:t> </a:t>
            </a:r>
            <a:r>
              <a:rPr lang="ru-RU" sz="2200" dirty="0" smtClean="0"/>
              <a:t>.</a:t>
            </a:r>
            <a:r>
              <a:rPr lang="ru-RU" sz="2200" dirty="0"/>
              <a:t> </a:t>
            </a:r>
          </a:p>
          <a:p>
            <a:pPr marL="44450" algn="just">
              <a:lnSpc>
                <a:spcPct val="114000"/>
              </a:lnSpc>
              <a:tabLst>
                <a:tab pos="442913" algn="l"/>
              </a:tabLst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8091412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/>
              <a:t>Как записаться на вакцинацию против </a:t>
            </a:r>
            <a:r>
              <a:rPr lang="en-US" sz="3200" b="1" dirty="0" smtClean="0"/>
              <a:t>Covid-19 </a:t>
            </a:r>
            <a:r>
              <a:rPr lang="ru-RU" sz="3200" b="1" dirty="0" smtClean="0"/>
              <a:t>и гриппа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при обращении в регистратуру </a:t>
            </a:r>
            <a:r>
              <a:rPr lang="ru-RU" sz="2400" dirty="0" smtClean="0"/>
              <a:t>ГБУЗ РХ «Абаканская межрайонная клиническая больница» лично или по единому телефону </a:t>
            </a:r>
            <a:r>
              <a:rPr lang="en-US" sz="2400" dirty="0" smtClean="0"/>
              <a:t>call-</a:t>
            </a:r>
            <a:r>
              <a:rPr lang="ru-RU" sz="2400" dirty="0" smtClean="0"/>
              <a:t>центра </a:t>
            </a:r>
            <a:r>
              <a:rPr lang="ru-RU" sz="2400" b="1" dirty="0" smtClean="0">
                <a:solidFill>
                  <a:srgbClr val="FF0000"/>
                </a:solidFill>
              </a:rPr>
              <a:t>306-003</a:t>
            </a:r>
            <a:r>
              <a:rPr lang="ru-RU" sz="2400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через личный кабинет </a:t>
            </a:r>
            <a:r>
              <a:rPr lang="ru-RU" sz="2400" dirty="0" smtClean="0"/>
              <a:t>единого портала государственных и муниципальных услуг;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п</a:t>
            </a:r>
            <a:r>
              <a:rPr lang="ru-RU" sz="2400" dirty="0" smtClean="0"/>
              <a:t>о субботам в часы работы отделения диспансеризации имеется возможность пройти вакцинацию: с 08:00-14:00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7728" t="42722" r="38074" b="19486"/>
          <a:stretch/>
        </p:blipFill>
        <p:spPr>
          <a:xfrm>
            <a:off x="3314899" y="4768226"/>
            <a:ext cx="2748897" cy="170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15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0"/>
            <a:ext cx="9144000" cy="684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955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27728" t="42722" r="38074" b="19486"/>
          <a:stretch/>
        </p:blipFill>
        <p:spPr>
          <a:xfrm>
            <a:off x="6146235" y="2550375"/>
            <a:ext cx="2980575" cy="185279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11560" y="0"/>
            <a:ext cx="8153400" cy="1412776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200" b="1" dirty="0">
              <a:solidFill>
                <a:schemeClr val="accent6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425427"/>
            <a:ext cx="8748464" cy="5246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/>
              <a:t>1. ул</a:t>
            </a:r>
            <a:r>
              <a:rPr lang="ru-RU" sz="2200" b="1" dirty="0"/>
              <a:t>. Проезд Северный, д. 5</a:t>
            </a:r>
            <a:r>
              <a:rPr lang="ru-RU" sz="2200" b="1" dirty="0" smtClean="0"/>
              <a:t>,</a:t>
            </a:r>
            <a:endParaRPr lang="ru-RU" sz="2200" dirty="0" smtClean="0"/>
          </a:p>
          <a:p>
            <a:pPr marL="457200"/>
            <a:r>
              <a:rPr lang="ru-RU" sz="2200" dirty="0" smtClean="0"/>
              <a:t>ПН</a:t>
            </a:r>
            <a:r>
              <a:rPr lang="ru-RU" sz="2200" dirty="0"/>
              <a:t> </a:t>
            </a:r>
            <a:r>
              <a:rPr lang="ru-RU" sz="2200" dirty="0" smtClean="0"/>
              <a:t>08:00-13:00 </a:t>
            </a:r>
          </a:p>
          <a:p>
            <a:pPr marL="457200"/>
            <a:r>
              <a:rPr lang="ru-RU" sz="2200" dirty="0" smtClean="0"/>
              <a:t>ВТ-ПТ</a:t>
            </a:r>
            <a:r>
              <a:rPr lang="ru-RU" sz="2200" dirty="0"/>
              <a:t>: </a:t>
            </a:r>
            <a:r>
              <a:rPr lang="ru-RU" sz="2200" dirty="0" smtClean="0"/>
              <a:t>09:00-14:30, </a:t>
            </a:r>
            <a:r>
              <a:rPr lang="en-US" sz="2200" dirty="0"/>
              <a:t>COVID-19 </a:t>
            </a:r>
            <a:r>
              <a:rPr lang="ru-RU" sz="2200" dirty="0"/>
              <a:t>по </a:t>
            </a:r>
            <a:r>
              <a:rPr lang="ru-RU" sz="2200" dirty="0" smtClean="0"/>
              <a:t>записи,</a:t>
            </a:r>
            <a:r>
              <a:rPr lang="ru-RU" sz="2200" dirty="0"/>
              <a:t> , ГРИПП </a:t>
            </a:r>
            <a:r>
              <a:rPr lang="ru-RU" sz="2200" dirty="0" smtClean="0"/>
              <a:t>без </a:t>
            </a:r>
            <a:r>
              <a:rPr lang="ru-RU" sz="2200" dirty="0"/>
              <a:t>записи.</a:t>
            </a:r>
            <a:endParaRPr lang="ru-RU" sz="2200" dirty="0" smtClean="0"/>
          </a:p>
          <a:p>
            <a:r>
              <a:rPr lang="ru-RU" sz="2200" b="1" dirty="0" smtClean="0"/>
              <a:t>2. ул</a:t>
            </a:r>
            <a:r>
              <a:rPr lang="ru-RU" sz="2200" b="1" dirty="0"/>
              <a:t>. </a:t>
            </a:r>
            <a:r>
              <a:rPr lang="ru-RU" sz="2200" b="1" dirty="0" err="1"/>
              <a:t>Кошурникова</a:t>
            </a:r>
            <a:r>
              <a:rPr lang="ru-RU" sz="2200" b="1" dirty="0"/>
              <a:t>, 23</a:t>
            </a:r>
            <a:r>
              <a:rPr lang="ru-RU" sz="2200" b="1" dirty="0" smtClean="0"/>
              <a:t>,</a:t>
            </a:r>
          </a:p>
          <a:p>
            <a:pPr marL="457200"/>
            <a:r>
              <a:rPr lang="ru-RU" sz="2200" dirty="0" smtClean="0"/>
              <a:t>ПН-ПТ </a:t>
            </a:r>
            <a:r>
              <a:rPr lang="ru-RU" sz="2200" dirty="0"/>
              <a:t>с </a:t>
            </a:r>
            <a:r>
              <a:rPr lang="ru-RU" sz="2200" dirty="0" smtClean="0"/>
              <a:t>08:00 </a:t>
            </a:r>
            <a:r>
              <a:rPr lang="ru-RU" sz="2200" dirty="0"/>
              <a:t>до </a:t>
            </a:r>
            <a:r>
              <a:rPr lang="ru-RU" sz="2200" dirty="0" smtClean="0"/>
              <a:t>10:00, </a:t>
            </a:r>
            <a:r>
              <a:rPr lang="en-US" sz="2200" dirty="0"/>
              <a:t>COVID-19 </a:t>
            </a:r>
            <a:r>
              <a:rPr lang="ru-RU" sz="2200" dirty="0"/>
              <a:t>по </a:t>
            </a:r>
            <a:r>
              <a:rPr lang="ru-RU" sz="2200" dirty="0" smtClean="0"/>
              <a:t>записи, </a:t>
            </a:r>
          </a:p>
          <a:p>
            <a:pPr marL="457200"/>
            <a:r>
              <a:rPr lang="ru-RU" sz="2200" dirty="0" smtClean="0"/>
              <a:t>ГРИПП в течение дня без записи.</a:t>
            </a:r>
          </a:p>
          <a:p>
            <a:r>
              <a:rPr lang="ru-RU" sz="2200" b="1" dirty="0" smtClean="0"/>
              <a:t>3. ул</a:t>
            </a:r>
            <a:r>
              <a:rPr lang="ru-RU" sz="2200" b="1" dirty="0"/>
              <a:t>. Чертыгашева, д. 51,</a:t>
            </a:r>
            <a:r>
              <a:rPr lang="ru-RU" sz="2200" dirty="0"/>
              <a:t> каб.№</a:t>
            </a:r>
            <a:r>
              <a:rPr lang="ru-RU" sz="2200" dirty="0" smtClean="0"/>
              <a:t>107 </a:t>
            </a:r>
          </a:p>
          <a:p>
            <a:pPr marL="457200"/>
            <a:r>
              <a:rPr lang="ru-RU" sz="2200" dirty="0" smtClean="0"/>
              <a:t>ПН</a:t>
            </a:r>
            <a:r>
              <a:rPr lang="ru-RU" sz="2200" dirty="0"/>
              <a:t> </a:t>
            </a:r>
            <a:r>
              <a:rPr lang="ru-RU" sz="2200" dirty="0" smtClean="0"/>
              <a:t>08:00-14:30 (С </a:t>
            </a:r>
            <a:r>
              <a:rPr lang="ru-RU" sz="2200" dirty="0"/>
              <a:t>14:30 до </a:t>
            </a:r>
            <a:r>
              <a:rPr lang="ru-RU" sz="2200" dirty="0" smtClean="0"/>
              <a:t>18:00 технический перерыв) </a:t>
            </a:r>
          </a:p>
          <a:p>
            <a:pPr marL="457200"/>
            <a:r>
              <a:rPr lang="ru-RU" sz="2200" dirty="0" smtClean="0"/>
              <a:t>ВТ-ПТ 08:00-16:00 Обед</a:t>
            </a:r>
            <a:r>
              <a:rPr lang="ru-RU" sz="2200" dirty="0"/>
              <a:t>: </a:t>
            </a:r>
            <a:r>
              <a:rPr lang="ru-RU" sz="2200" dirty="0" smtClean="0"/>
              <a:t>12:00-12:30 </a:t>
            </a:r>
          </a:p>
          <a:p>
            <a:pPr marL="457200"/>
            <a:r>
              <a:rPr lang="ru-RU" sz="2200" dirty="0" smtClean="0"/>
              <a:t>Вечерний прием вакцинации по записи, грипп без записи 16:00-18:00</a:t>
            </a:r>
            <a:endParaRPr lang="ru-RU" sz="2200" dirty="0"/>
          </a:p>
          <a:p>
            <a:r>
              <a:rPr lang="ru-RU" sz="2200" b="1" dirty="0" smtClean="0"/>
              <a:t>4. ул</a:t>
            </a:r>
            <a:r>
              <a:rPr lang="ru-RU" sz="2200" b="1" dirty="0"/>
              <a:t>. Кравченко, 9,</a:t>
            </a:r>
            <a:r>
              <a:rPr lang="ru-RU" sz="2200" dirty="0"/>
              <a:t> </a:t>
            </a:r>
            <a:r>
              <a:rPr lang="ru-RU" sz="2200" dirty="0" smtClean="0"/>
              <a:t>ПН-ПТ </a:t>
            </a:r>
            <a:r>
              <a:rPr lang="ru-RU" sz="2200" dirty="0"/>
              <a:t>с </a:t>
            </a:r>
            <a:r>
              <a:rPr lang="ru-RU" sz="2200" dirty="0" smtClean="0"/>
              <a:t>08:00 – 12:00 </a:t>
            </a:r>
            <a:r>
              <a:rPr lang="en-US" sz="2200" dirty="0" smtClean="0"/>
              <a:t>COVID-19 </a:t>
            </a:r>
            <a:r>
              <a:rPr lang="ru-RU" sz="2200" dirty="0"/>
              <a:t>по записи, </a:t>
            </a:r>
          </a:p>
          <a:p>
            <a:pPr marL="457200"/>
            <a:r>
              <a:rPr lang="ru-RU" sz="2200" dirty="0"/>
              <a:t>ГРИПП в течение дня без записи</a:t>
            </a:r>
            <a:r>
              <a:rPr lang="ru-RU" sz="2200" dirty="0" smtClean="0"/>
              <a:t>.</a:t>
            </a:r>
          </a:p>
          <a:p>
            <a:pPr>
              <a:tabLst>
                <a:tab pos="0" algn="l"/>
              </a:tabLst>
            </a:pPr>
            <a:r>
              <a:rPr lang="ru-RU" sz="2200" b="1" dirty="0" smtClean="0"/>
              <a:t>5. ул</a:t>
            </a:r>
            <a:r>
              <a:rPr lang="ru-RU" sz="2200" b="1" dirty="0"/>
              <a:t>. </a:t>
            </a:r>
            <a:r>
              <a:rPr lang="ru-RU" sz="2200" b="1" dirty="0" smtClean="0"/>
              <a:t>Герцена, 23, </a:t>
            </a:r>
            <a:r>
              <a:rPr lang="ru-RU" sz="2200" dirty="0"/>
              <a:t>ПН-ПТ с 08:00 до </a:t>
            </a:r>
            <a:r>
              <a:rPr lang="ru-RU" sz="2200" dirty="0" smtClean="0"/>
              <a:t>16:00, </a:t>
            </a:r>
            <a:r>
              <a:rPr lang="en-US" sz="2200" dirty="0" smtClean="0"/>
              <a:t>COVID-19</a:t>
            </a:r>
            <a:r>
              <a:rPr lang="ru-RU" sz="2200" dirty="0" smtClean="0"/>
              <a:t>/ГРИПП без записи.</a:t>
            </a:r>
            <a:endParaRPr lang="ru-RU" sz="2200" dirty="0"/>
          </a:p>
          <a:p>
            <a:pPr>
              <a:lnSpc>
                <a:spcPct val="150000"/>
              </a:lnSpc>
            </a:pPr>
            <a:endParaRPr lang="ru-RU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82360" y="44624"/>
            <a:ext cx="8748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Список терапевтических отделений ГБУЗ РХ «Абаканская межрайонная клиническая больница», где можно поставить вакцину от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COVID-19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гриппа (разрешена вакцинация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одномоментно от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COVID-19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гриппа).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7044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51520" y="0"/>
            <a:ext cx="8657456" cy="1412776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/>
              <a:t>Информация для вызова в трудовой коллектив мобильной прививочной бригады</a:t>
            </a:r>
            <a:endParaRPr lang="ru-RU" sz="3200" b="1" dirty="0">
              <a:solidFill>
                <a:schemeClr val="accent6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55774"/>
              </p:ext>
            </p:extLst>
          </p:nvPr>
        </p:nvGraphicFramePr>
        <p:xfrm>
          <a:off x="395535" y="1844824"/>
          <a:ext cx="8369425" cy="4825080"/>
        </p:xfrm>
        <a:graphic>
          <a:graphicData uri="http://schemas.openxmlformats.org/drawingml/2006/table">
            <a:tbl>
              <a:tblPr/>
              <a:tblGrid>
                <a:gridCol w="1673885"/>
                <a:gridCol w="1710492"/>
                <a:gridCol w="1440160"/>
                <a:gridCol w="1871003"/>
                <a:gridCol w="1673885"/>
              </a:tblGrid>
              <a:tr h="8773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dirty="0">
                          <a:effectLst/>
                        </a:rPr>
                        <a:t>МОБИЛЬНЫЕ БРИГАДЫ - ОТВЕТСТВЕННЫЕ</a:t>
                      </a:r>
                    </a:p>
                  </a:txBody>
                  <a:tcPr marL="80821" marR="80821" marT="40410" marB="40410" anchor="b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dirty="0">
                          <a:effectLst/>
                        </a:rPr>
                        <a:t>ФИО ответственного сотрудника</a:t>
                      </a:r>
                    </a:p>
                  </a:txBody>
                  <a:tcPr marL="80821" marR="80821" marT="40410" marB="40410" anchor="b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dirty="0">
                          <a:effectLst/>
                        </a:rPr>
                        <a:t>Контактный телефон</a:t>
                      </a:r>
                    </a:p>
                  </a:txBody>
                  <a:tcPr marL="80821" marR="80821" marT="40410" marB="40410" anchor="b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dirty="0" err="1">
                          <a:effectLst/>
                        </a:rPr>
                        <a:t>Эл.почта</a:t>
                      </a:r>
                      <a:r>
                        <a:rPr lang="ru-RU" sz="1800" b="1" dirty="0">
                          <a:effectLst/>
                        </a:rPr>
                        <a:t>/Адрес</a:t>
                      </a:r>
                    </a:p>
                  </a:txBody>
                  <a:tcPr marL="80821" marR="80821" marT="40410" marB="40410" anchor="b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dirty="0">
                          <a:effectLst/>
                        </a:rPr>
                        <a:t>Требования к спискам организаций</a:t>
                      </a:r>
                    </a:p>
                  </a:txBody>
                  <a:tcPr marL="80821" marR="80821" marT="40410" marB="40410" anchor="b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76617"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>
                          <a:effectLst/>
                        </a:rPr>
                        <a:t>ГБУЗ РХ "Абаканская межрайонная клиническая больница"</a:t>
                      </a:r>
                    </a:p>
                  </a:txBody>
                  <a:tcPr marL="80821" marR="80821" marT="40410" marB="40410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dirty="0">
                          <a:effectLst/>
                        </a:rPr>
                        <a:t>Пономаренко Ольга Андреевна</a:t>
                      </a:r>
                    </a:p>
                  </a:txBody>
                  <a:tcPr marL="80821" marR="80821" marT="40410" marB="40410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306-486</a:t>
                      </a:r>
                    </a:p>
                  </a:txBody>
                  <a:tcPr marL="80821" marR="80821" marT="40410" marB="40410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u="none" strike="noStrike" dirty="0" smtClean="0">
                          <a:solidFill>
                            <a:srgbClr val="0493CE"/>
                          </a:solidFill>
                          <a:effectLst/>
                        </a:rPr>
                        <a:t>amkbv19@mail.ru</a:t>
                      </a:r>
                      <a:endParaRPr lang="en-US" sz="1800" dirty="0">
                        <a:effectLst/>
                      </a:endParaRPr>
                    </a:p>
                  </a:txBody>
                  <a:tcPr marL="80821" marR="80821" marT="40410" marB="40410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>
                          <a:effectLst/>
                        </a:rPr>
                        <a:t>ФИО, дата рождения, номер медицинского полиса, СНИЛС, контактный номер телефона, ответственный сотрудник (ФИО, телефон)</a:t>
                      </a:r>
                    </a:p>
                  </a:txBody>
                  <a:tcPr marL="80821" marR="80821" marT="40410" marB="40410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40312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83568" y="332656"/>
            <a:ext cx="815340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А теперь выбор за вами. Защитите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себя и близких –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сделайте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прививку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! 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88840"/>
            <a:ext cx="5328592" cy="417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inntrain.ru/upload/image/chastnaya_klini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410337"/>
            <a:ext cx="9048307" cy="641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30732" y="0"/>
            <a:ext cx="5213267" cy="6858000"/>
          </a:xfrm>
          <a:prstGeom prst="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67539" y="1518536"/>
            <a:ext cx="455765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</a:t>
            </a:r>
          </a:p>
          <a:p>
            <a:pPr algn="ctr"/>
            <a:r>
              <a:rPr lang="ru-RU" sz="72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</a:t>
            </a:r>
          </a:p>
          <a:p>
            <a:pPr algn="ctr"/>
            <a:r>
              <a:rPr lang="ru-RU" sz="72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внимание!</a:t>
            </a:r>
            <a:endParaRPr lang="ru-RU" sz="72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546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6"/>
                </a:solidFill>
              </a:rPr>
              <a:t>Смертность при </a:t>
            </a:r>
            <a:r>
              <a:rPr lang="ru-RU" sz="3200" b="1" dirty="0" smtClean="0">
                <a:solidFill>
                  <a:schemeClr val="accent6"/>
                </a:solidFill>
              </a:rPr>
              <a:t>пандемиях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 </a:t>
            </a:r>
            <a:r>
              <a:rPr lang="ru-RU" sz="3200" b="1" dirty="0"/>
              <a:t>Пандемии гриппа 20-го </a:t>
            </a:r>
            <a:r>
              <a:rPr lang="ru-RU" sz="3200" b="1" dirty="0" smtClean="0"/>
              <a:t>века</a:t>
            </a:r>
            <a:endParaRPr lang="ru-RU" sz="32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68313" y="4311104"/>
            <a:ext cx="3024187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5000"/>
              </a:lnSpc>
              <a:defRPr/>
            </a:pPr>
            <a:r>
              <a:rPr lang="en-GB" sz="2000" b="1" dirty="0">
                <a:latin typeface="+mn-lt"/>
              </a:rPr>
              <a:t>1918:</a:t>
            </a: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en-GB" sz="2000" b="1" dirty="0">
                <a:latin typeface="+mn-lt"/>
              </a:rPr>
              <a:t> “</a:t>
            </a:r>
            <a:r>
              <a:rPr lang="ru-RU" sz="2000" b="1" dirty="0">
                <a:latin typeface="+mn-lt"/>
              </a:rPr>
              <a:t>Испанка</a:t>
            </a:r>
            <a:r>
              <a:rPr lang="en-GB" sz="2000" b="1" dirty="0">
                <a:latin typeface="+mn-lt"/>
              </a:rPr>
              <a:t>”</a:t>
            </a:r>
            <a:endParaRPr lang="ru-RU" sz="2000" b="1" dirty="0">
              <a:latin typeface="+mn-lt"/>
            </a:endParaRPr>
          </a:p>
          <a:p>
            <a:pPr algn="ctr">
              <a:lnSpc>
                <a:spcPct val="105000"/>
              </a:lnSpc>
              <a:defRPr/>
            </a:pPr>
            <a:r>
              <a:rPr lang="en-GB" sz="2000" dirty="0">
                <a:latin typeface="+mn-lt"/>
              </a:rPr>
              <a:t>A(H1N1)</a:t>
            </a:r>
            <a:endParaRPr lang="en-GB" sz="2000" b="1" dirty="0">
              <a:latin typeface="+mn-lt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947988" y="4309517"/>
            <a:ext cx="3352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>
                <a:latin typeface="+mn-lt"/>
              </a:rPr>
              <a:t>1957: </a:t>
            </a: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en-GB" sz="2000" b="1" dirty="0">
                <a:latin typeface="+mn-lt"/>
              </a:rPr>
              <a:t>“</a:t>
            </a:r>
            <a:r>
              <a:rPr lang="ru-RU" sz="2000" b="1" dirty="0">
                <a:latin typeface="+mn-lt"/>
              </a:rPr>
              <a:t>Азиатский грипп</a:t>
            </a:r>
            <a:r>
              <a:rPr lang="en-GB" sz="2000" b="1" dirty="0">
                <a:latin typeface="+mn-lt"/>
              </a:rPr>
              <a:t>”</a:t>
            </a:r>
            <a:endParaRPr lang="ru-RU" sz="2000" b="1" dirty="0">
              <a:latin typeface="+mn-lt"/>
            </a:endParaRPr>
          </a:p>
          <a:p>
            <a:pPr algn="ctr">
              <a:defRPr/>
            </a:pPr>
            <a:r>
              <a:rPr lang="en-GB" sz="2000" dirty="0">
                <a:latin typeface="+mn-lt"/>
              </a:rPr>
              <a:t>A(H2N2)</a:t>
            </a:r>
            <a:endParaRPr lang="en-GB" sz="2000" b="1" dirty="0">
              <a:latin typeface="+mn-lt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829300" y="4301579"/>
            <a:ext cx="31353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>
                <a:latin typeface="+mn-lt"/>
              </a:rPr>
              <a:t>1968: </a:t>
            </a: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en-GB" sz="2000" b="1" dirty="0">
                <a:latin typeface="+mn-lt"/>
              </a:rPr>
              <a:t>“</a:t>
            </a:r>
            <a:r>
              <a:rPr lang="ru-RU" sz="2000" b="1" dirty="0">
                <a:latin typeface="+mn-lt"/>
              </a:rPr>
              <a:t>Гонконгский</a:t>
            </a:r>
            <a:r>
              <a:rPr lang="en-GB" sz="2000" b="1" dirty="0">
                <a:latin typeface="+mn-lt"/>
              </a:rPr>
              <a:t> </a:t>
            </a:r>
            <a:r>
              <a:rPr lang="ru-RU" sz="2000" b="1" dirty="0">
                <a:latin typeface="+mn-lt"/>
              </a:rPr>
              <a:t>грипп</a:t>
            </a:r>
            <a:r>
              <a:rPr lang="en-GB" sz="2000" b="1" dirty="0">
                <a:latin typeface="+mn-lt"/>
              </a:rPr>
              <a:t>”</a:t>
            </a:r>
            <a:endParaRPr lang="ru-RU" sz="2000" b="1" dirty="0">
              <a:latin typeface="+mn-lt"/>
            </a:endParaRPr>
          </a:p>
          <a:p>
            <a:pPr algn="ctr">
              <a:defRPr/>
            </a:pPr>
            <a:r>
              <a:rPr lang="en-GB" sz="2000" dirty="0">
                <a:latin typeface="+mn-lt"/>
              </a:rPr>
              <a:t>A(H3N2)</a:t>
            </a:r>
            <a:endParaRPr lang="en-GB" sz="2000" b="1" dirty="0">
              <a:latin typeface="+mn-lt"/>
            </a:endParaRPr>
          </a:p>
        </p:txBody>
      </p:sp>
      <p:pic>
        <p:nvPicPr>
          <p:cNvPr id="8" name="Picture 12" descr="Ncp16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338" y="1701725"/>
            <a:ext cx="3011487" cy="2519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8725" y="1689025"/>
            <a:ext cx="1741488" cy="2520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 r="12193"/>
          <a:stretch>
            <a:fillRect/>
          </a:stretch>
        </p:blipFill>
        <p:spPr bwMode="auto">
          <a:xfrm>
            <a:off x="5729288" y="1677913"/>
            <a:ext cx="3240087" cy="2520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41337" y="5300117"/>
            <a:ext cx="8423275" cy="8651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324600" y="5373142"/>
            <a:ext cx="2209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latin typeface="+mn-lt"/>
              </a:rPr>
              <a:t>1-4</a:t>
            </a:r>
            <a:r>
              <a:rPr lang="ru-RU" sz="2000" dirty="0">
                <a:latin typeface="+mn-lt"/>
              </a:rPr>
              <a:t> миллиона смертей</a:t>
            </a:r>
            <a:endParaRPr lang="en-US" sz="2000" dirty="0">
              <a:latin typeface="+mn-lt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341688" y="5368379"/>
            <a:ext cx="25003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latin typeface="+mn-lt"/>
              </a:rPr>
              <a:t>1-4</a:t>
            </a:r>
            <a:r>
              <a:rPr lang="ru-RU" sz="2000" dirty="0">
                <a:latin typeface="+mn-lt"/>
              </a:rPr>
              <a:t> миллиона смертей</a:t>
            </a:r>
            <a:endParaRPr lang="en-US" sz="2000" dirty="0">
              <a:latin typeface="+mn-lt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68313" y="5373142"/>
            <a:ext cx="3095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latin typeface="+mn-lt"/>
              </a:rPr>
              <a:t>40 </a:t>
            </a:r>
            <a:r>
              <a:rPr lang="ru-RU" sz="2000" dirty="0">
                <a:latin typeface="+mn-lt"/>
              </a:rPr>
              <a:t>миллионов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 смертей</a:t>
            </a:r>
            <a:endParaRPr lang="en-US" sz="2000" dirty="0">
              <a:latin typeface="+mn-lt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52287" y="6237312"/>
            <a:ext cx="87122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ru-RU" sz="1200" dirty="0">
                <a:latin typeface="+mn-lt"/>
              </a:rPr>
              <a:t>Фотографии адаптированы из</a:t>
            </a:r>
            <a:r>
              <a:rPr lang="en-GB" sz="1200" dirty="0">
                <a:latin typeface="+mn-lt"/>
              </a:rPr>
              <a:t> US National Museum of Health and Medicine</a:t>
            </a:r>
            <a:r>
              <a:rPr lang="ru-RU" sz="1200" dirty="0">
                <a:latin typeface="+mn-lt"/>
              </a:rPr>
              <a:t> </a:t>
            </a:r>
            <a:r>
              <a:rPr lang="fr-FR" sz="1200" dirty="0">
                <a:latin typeface="+mn-lt"/>
              </a:rPr>
              <a:t>Kamps et al. Influenza 2006</a:t>
            </a:r>
          </a:p>
          <a:p>
            <a:pPr algn="r">
              <a:defRPr/>
            </a:pPr>
            <a:r>
              <a:rPr lang="fr-FR" sz="1200" dirty="0">
                <a:latin typeface="+mn-lt"/>
              </a:rPr>
              <a:t>Kilbourne Emerg Infect Dis 2006; Ghendon Eur J Epi 1994</a:t>
            </a:r>
            <a:endParaRPr lang="ru-RU" sz="1200" dirty="0">
              <a:latin typeface="+mn-lt"/>
            </a:endParaRPr>
          </a:p>
        </p:txBody>
      </p:sp>
      <p:sp>
        <p:nvSpPr>
          <p:cNvPr id="3" name="AutoShape 2" descr="data:image/png;base64,iVBORw0KGgoAAAANSUhEUgAAAJgAAABsCAYAAACWwXsuAAAgAElEQVR4Xu2deXDc1bXnj9Ta932zLEtehBew5Q1sY2wg2BUeDEkIwwTmJZMZHiQvRWqozJI/pmoqlZqXmUm9V0XVTL0ZeHmpl5dMXpIXAgkJccDEgAFvWN5kW7ZlyZtk7fvarVZPfc5PRzSdbqlb3ZJtrFuYbvXvbr9zv/ecc88999w4n8/nk4W0QIE5okDcAsDmiLIL1SoFpgDm9XplaGhoTsgSFxcnaWlp4nK55qT+hUrnngIIOsbxbN174pvwyuq1D4j+pijS/wdNUwDzeDzS09MT857Gx8dLVlaWJCUlxbzuhQrnngJdna0yPNgsly4el4SkHOlsPSc+n1eKylbLuLtPKirvkoysxZJXUDL/AEtMTJTs7GwBZAvp1qTAgbdfFI97VHIKFsux9/+XrNz470Xi46X+yIuyYfvz0t15RRITkmTbrv8we4ANDw/L/v37Zfny5VJaWjr1fdmyZTL6m9dl5OWXJWn3bkncvEnii4slLjFRUuJdkjg4IHHx8ZJQUCDxGRni83pFJiZEfD4Zb28XV0GBJC9bJp7r18Xd0CBJy5bJeEeHJBQViW98XDxNTZK0YoXmpQ5+i0tKkon+fonPzhbf6Ki+lKelRVLWrJG4hATx9vaKz+OR+NRU8Vy9KknV1TJ2+rTE5+SIKydHxpubtU7P5csiiYmSVFUloydPSkJhoQgifGLCqae7WyaGhyVp+XJx04/KSvG53eIbG9N89EO8XhUTSYsXi5v6JhPlExctujURFdDr9179sjQ1npOl674h8S6RjkuvS1ycSwqWPCzeiThpOv6SVFZVyc7Hfxo+wJqammTv3r2yZMkS2b17t1y9elV+9atfya5duyQzM3Pq++rVq5XgQ3/zN5L88MMy8v9+KjI2Jknp6ZJcVibxWZk62N7uHhmrr5eMhz4jQ++8K1mf/5wMHzykgCn/+x9Izw9/KP2//o248vPF29Ojg5O8aqWMnb8gCUWFMnK0VkGHrJ/o6ZGE0lIZb2tT0AIIgJD3l18XV3a2dPz3/6H1Apy45GRxFeRrmwAiIT9f23Dl5cpY/TmJS0mRxNISmRgZlYm+PgW3t6tL8r7xlzL84QEFsisvT0br6iR1w3oZO1uvk4Q66Efa9ntl9FSdZP+rJ7WNjF0PScdffU+K/+q/SerGjZ8KgL32dw/JhPuKJCRlyKL1/1sOv/0dxUDNff9Fmg7+hXjcgyKJZfL4c++ED7Dz58/L2bNnBb1s8+bNkpycLHv27JGCggLlYKdOndLvd911l1SUlCjAEtevl7FfviLJhYWSkJOjA5G6aaNys8E9f5CEkhJJLCtVsMC5PJcuiauwUBb93//jAOz134orK0smRkcledUq5TokgAInSll7l0yMuSWhsEBG604rsKiTT29fn2T/yyeUQw3s2aOABlBwq7RtW6X/t7+TOJdLgekbHpbULfdonwBK6sYNMnL4iIIVgCk4ly2TsVOnFNApNTXivnBB0h98QLmjt6tbgUk/4MSDf9yn7wi40z/zoPT/4p8l++mnJPuLX/xUAOzQnufl8vm3ZcCdJ2lHsqSr9apMZJdIaUqOeB8YknjPJalY8YBsefhvwwdYsJwTExNTupT/d8ubmpoqaUlJ4kpODouwE263xAdR/BlgBtrd2Cgpq1er+ErdulXFFuI2kqQiNSHhE0X4zX3xogzt3y+5X/2qPg/MN3L8uAP2kRHVNwBcsL5G0hf/vKzYWZGhm7rdbl1d36wr7GuXa+XIG1+RgWGXZPxepDW3VJri0uWz7lG5fn+bpCePyObP/oOUV22ODmChiNnV1SX8q66uVoW+vb1dOV5fX5+Mjo5KWVmZNDY26koyLy9Prl+/LlVVVQKXhNUCTBYDEJiy4+PjUwsD8jMIcFNWodTBShcuygDBYflEhFNnZ2enpKenCwNIXtonJSQkyODgoP42NjYmixcv1rw8p236VFxcLL29vZqX5/X19fqbtUNZfqusrJRr165pXbwviXel35TlfTIyMqS7u1vro1+XLl3Sd0flOHTokKoY5N22bZu888472sa6deu0j7m5uXJ6knu3trZKYWGhvPDCCyoxXnvtNTl69KjU1NTIvn375KmnnpJ77713tjgPqxw6Zmf7Rbl6/g1p/NsfSvfVMekai5fVqwql/NkvSMWKh6WgeIW+Q7AUlZkCULz55pvy9ttvC/rY1772NXnppZfUnjYwMCBbtmzRhs+cOaNggKgpKSlK7IMHDypoICgDhiiGsABk6dKl0tDQIN/5znf02c9+9jMFTUVFhbz77rty9913K0ABAmADwPn5+VJXV6f19/f3y6JFi7QdAEVeygLOnJwc+e53vys///nP5YMPPpA77rhD8wA42gAgRUVFCj5+Azy855e+9CV5+eWXZePGjaoikG/9+vVSW1urij6gYmIxoWjHwMXC6K233tK6v//978uPf/xjYXF05513yiuvvCIrV65UYAFy3oNE3wHXPffco3RYs2aNtsFkO3LkiIL2d7/7nQL0mWeeCQso0WZqavhIDv74f0p7bbu4xr2Su7lctvz5C7Ksesu0Vc8aYAwkHOgXv/iFAozZ+e1vf1teffVVJQIzjlkNYPgOAUlwKQbpj3/84xTq4QolJSVy+fJlLQN3AFjf+ta3ZGRkRGc5g8Y/gAuYqfPKlSvKHUiAjTYYYDgqee+77z4FA1yAcoh2Bu/555+XX/7yl/Lhhx9+giPRJoBHtzx+/LhyKEDKhOF3uA+AOHfunHI+uDZtMlHa2to0z2OPPSY/+MEPZPv27QpswAAIqed73/ueciDAzcTbsWOHThjS008/rYCn3ytWrNBJSZ1MnOeee06BjrH69ddfV27H5+c//3nZuXNntNgJqzwAP3fiVTl66PeSlJQsd9bslJU1T4TkXFbprABmoi2wZ8z6H/3oRzoIDC5gYVAZALOFmSgJ660CMvnrLjzq6OhQUDIgiNENGzYol4zU7kafqIeJ8cQTT2gdgf3kPSByMF3p4sWLU2Xff/997cuzzz6rXAuuhp4VytBMHlKkOth0dc6GtjOV8fkmZN+rX5fhntMy4fNJWu5q+czjfxdbgEEEuAuzdyHdbhTwsWiW/r4uEfFJVnbB5A5R6G0iKBSUg/kmJqTtr//6ExR0uRJ0Fk6z7RQWxRMffVTiS0vDyjtfmRChiPyFFHsKBAWY1+ORdx79F1Ot6QpB/5sereF072zNOhnIyQkn67zl+frXv65idiHFngIhdbDEixclobdXV0voJAtpgQJ/QgEYz+bNItM4MoQEWOELL0hcfr5aqwXjaUuL830hzT0FoPfixSKsvPPyRMbHRfr7Px4L9k1xrWpudlxl0tKcf8PDzu/zmZ57TuTBB0O2GBRgmBbSnnlG4h55BKOMU7i+3kEqL9/R4bwsL5eaKoLBcXAQi6MIe4aTG9qajxcn8WnuQOwhZmWJeDwiH30ksmyZUx96EGVpA66J5b6rS6SgQKStTQTCQmyeXb0qUlEhMjAgQn20zzPqmdyIlro6kdWrRRDJtbXOZ26uSGurCFZ6vpPX2qIsbfJePGfzm3p5Tv8ZZPpCOxhxrR0GlXevrnbKkdrbHZAAAitDP2mDOvlO/Z2dDg1ZOPEMmvEMWkFX2oJWrDZ5Tl/I393ttEF/77jDoSV5jhyZX0aAHW7XrvAAhnEQ248uqb/0JZEdO0TYtOWlMzOdl+VFGHSAxwvzHWBALPbveHn2CCFOU9PH3wEOAwfhIDgDRJk9e0S2b3eAZd4WlOdZb68zcMxi2qEPEJhFAtZu+sDg8hxi028AB3AYFPrLAMOJ33xTpLJSpKzMIQbPAC3vA6DT053Bggsw2PQdQPOcxKDTf9qgrLUD8OgjE5C6aRePC/oLwHjf5csdGkITm2i0QzkAaRMMel675pTnnQAi9KRdvtMv2q6qcgBG3QAUevLOlLtZAfYndh4A5p94SQgOmK5c+fgJs5aXRUlm0JnllvyXnBAPAkE4BjZYsvwmigPb5G97Rl8gKMCAI82l+C4vdwBCe+EmBtw4cLhl/PNRlkkXbvKnTbhlYpEvXA72J20FAiwWnVmoY2YKIMZN3M+c+8bniApgiBQ4BaKL2Qs7h80zWxAdcKNz5xzRxXfEFSKEmQe3QpwhCinP7xDOX1Tw/OJFR0+ifvQqdDjEDOKDevndxB1tIhYQn4gs01saGhwxBHelj5Sln2bbQoyQZtKjEHubNomcP++IIkQx70o9/DN1gHp4V/oCd4Pb8Df9g6PyO31GvLndDnc9etShJf2k32fOOHWjR0IX8kCnDRscDk+fEd0mEXhn029R/qmL/vCJuIW+pr+ZIdz6hbhfudJpj/Ggj7wD7dBPUw14Z8ru3x8+95w1wJ56SmTdOke+0zFTcAEPLwTB0YH4mxeFmBCZGQgoeBFEKS9CHvQgCM9q9M47HfBRx3vvObqegRciM9AQHYKiW1Efegc6GYm+AGjTTUwf4zcjIOXok+Xn+0x6FPuajz8u8sEHDkjXrv0Y3PQfIBcXO++PbsegQgPeBQDYbzznfRgw+gTY//AHkaVLP9YbDx4UWb/e0dN4Lwad92JS80md0MBMANYGIDadGDoxOclPPjbLoRl0hdaUIc/x4yKPPur0CTCRn+d8p//UaWNHX157zel7OGnWALtRItJWWgyYvz4308tCYIgLMADD5Cb4VLFI9ahA/TGw/VA6j/0+0/NQOigrQji5v7kBUKPnoteZDuxff6DuOh2tAvtFfXBVJuls9NhZA+yllxzleSEtUCAUBQDrV7/qiPkQaeHg7QJ85pQCwQEGq4RFuyNYls9pN+ewcnSz1DR1xcFUg5vOQgqPAuxR41kTypuVWoIDDCL39cp4f78MHD8hCTnZkonCO8cJP31PV5ckz7e3RV6+sAmGUx8gm++ELxpt43iJOxQJPzGcKfkbb4+bNWGYn86XLTjAWFX090l/7THpP3JYvMPDU4M+PrmS47CEKzNT4kEwy2mfT88NulnhTExIRk2N9B8+IokF+ZJx110y3tMrnq5OzetuaZG83btl4Ngx/T0hK1MPX1C2/+hRyd7CIQ+XcxIoK1s8nR0y4faIKzNDvP39klRWpnUk5ueLu61N4pKSdRYlZGdJImctS8skrToC74jcPPHFxd0wgHFMEGdHHAvYpsO9HE6Khy3+93gB48HLJ89x8catGy9d8hn35RmetJE6XEYD3qgANnDsuAxfvChjzc0y4R6T+OQUSeRM4bVmGWtrE1dqqrjS0hSAHFPzjXvE5xkXd3u75O3apecVKTdQWyuJhUXi4rxkSYl4enuk4JFHpO3nv5D4VGf/MT4pWbyjo9pWauUSrT9txQoZvXRZ63BlZEhSYaG2lcgB2oEBiXMlyODJkxLPMbKcHIlPTpKsjZskc/16SVuxPHy63WCA4fuPOzafbNPxias0QIODccaAT84cMKB4s+LXj0s1XsS4agM0PI2/+MUvRuwdGz6h/jRnVADzrw4nRJWpk0fHABQcxtJIY6Nz2DYlRTTv5JLXP4/l5XmwI2gqkk+clJx7t00955zkWEuLpC5dKn2HD0tqZaUkcfLbr45Q9YVNuBsMMPoJV8LXnwMe/joN3CjwyCD555NLTUfHmAEs7MG6FTPeBAC7FclGn6MCWE9vr1y8dEkyMzLU0d8VHy+d3T2Sk835QrekpaZIvMslHZ1dkpmRLqkpqfpbW0enJCYmSE52toyMjkpKcrKy8HGvV9l7HiLO6xViXmSkZ0hnd5c0XbkqVRWLJSszU8ukIX5dLhUTY263Oj2uwJo/FykAYLxr59C4ZLPr5XUOrsBVULztUAm/sYLi1BPchOd2EIP34gSQHa61hQPPKQO34t3QnaiT75RBx8Kzlvz27nza4RnKIULtEI0dGCE/dCIv31kccFzO2jJHBvpJHjvPGQtSRgWwy1evycXLl1TOT0z4pK2jQwGwqKREDh87pkApKS6Svv4B6e3vk/S0NCnIy5PT587ps6KCArna3CJpaamSkZYuw6MjkpiQKEsrl8i5hgbNPzw8Iq4El/T29cuYe0xWVC2V9s5OSdTTQXEy5vZIdlamEvXhaRzboiJWAMDOdYxKWmK8xA91yIEDBxQQnA4CAOg7DBKrPs5ncuiX3xlM+mh6E0fdKMcxOZ4DNpRwzmVyPM1Wiww6p6PQqezgMIAAyNQH8AAxR/XQuTg7ST0WtYj+cHSOspwR3bp1qx7spX76afpZS0uLnt2kn9/4xjeiIpd/4agA5l/R4NCQggG3fIBjS+munh6dicWTS+mW1lYlTlZGxowHKSCk2+PRmd/T2yflZaWfUFBb29ulhO2fuU4ziEj6B1hQokMlQGCK9kzdpS4AykowksSZSTvZNV25YPnw9SMB8FimqACGiERcFeTny7WWFv3um/BJUlKiDI+MKHuHsxUW5Mv4uFfyc3PkOqGWXC7Jz8uT3r4+6eruka6ebtm2ebO0d3XpDM/JypK+gQEFIvXetWqV9PT16Wxl1gLgxkuXJSvzY9FMXvqDaF1WWamcMmYpBMDoK6euzQwAMZkUvDfPOIkE+OwTbgTQMDeYIm4hcJECcEH+3SwKeizoFxXA2js65ejJE3Lfli3yu7feko6ubklOTpLt99wjJ+pOK+AQX263Q+zNNTVy4KOPdCZXL1smixeVSV19vXR0dck96zfI/kMHZXhkVDLT0xWgPG9t71DwfXjkiJarKF+kAGtoanKCgsS7VDTn5eboQPP7Zx98UNbiRRCrFAJgiCNOYsO5EGOIH06Kww0AGRyIGBScJrfQA4gg5cxut4pHxBrlGQjASggsQPZpSdEBrLPTCRYSJJgaRAQ4JBOPpkyacutPRAA1ODg0JWJNuSWP/zM4U2d395TY9RfN+ZP6T8wHJwTAwhF7iCP0HBIThDIWBCWwn3A9U7Rj/g43qMKoAMbgonADmKHhYcnOypL4OCeE0mUizGRkyKLSEhV3EA+gpKakTCm7g0PDyo1YJcJ9WCDkZmdLQ9MlFX+sDqmb1efIqCNyyyd95q9caxaXK16qKpYo16Ivzdevy2fuu0/auzq1bQ4DIzZZaEQlMhfMFLOGpz/AGGNUAdQc2z6adqvoQlOTHDjykZSVFKtZom+gX1d5495xQZmvrKhQwOx99z3Jz8vVpXn/wID09vZJenqaeDzjaqJAeUfHQpSuu3ONnDpzRjvQPzAog0ODCio6B6h2bN2iCv/JM6dl6ZJKWbG0Ss5euKAA4jn6F6tU2h3zuGXCOyE1d90pq6I5OBvCTJGV6BPvuEcnD+C3kAl8mh5l0ZcZIX9zABOHd0RUGuGhD3XB5WxLiHKITAbFdDs+m5ub9XfyWgQi1BBWm4hr6mFViJWfMFPOqfs4DdRCOd06I/aZGbzj4qbibfA720zoimYi4ZM6IhXfBjDenbZtFW1naacF2HSwDhaEzl/sme0nUKGFI9qqExHLd14KvczyhlqJUn9vf/9UUJHsaVZ1EU3JEGaK7stn5de//vVUpCBT9omYw+BaADl+h7AMti5Siop0lUiIJiLr0G9AQh7AyScDjM2LfUhmPfodW0Hod2vXrlW6GDjJyz90OdqGtpgdAAhApC22lihjkYTIT8QhRDiLJwacT8wX1IF5hTxmr6Ms/x7F8zWCBMAoh35pY04bUQMsgj7c/FlDiEj0TzgIoLEJBWcwrmXbOBa7i2cMItzJuBZ1AC7AYitOZjoDyyBQBoABQkAL+CiLPsdvVpcZdJmMBnQz1NpKl3qpg0GnHCnQxAL3mzqaGIORscWLGX2pMmyA+VvyMQ9ADFaOSYmJgsKNiEMk5kFAj2Ol9o57dXXY198/xW2IaeGd8OpiAD2NMhAKArMLkJuTraYNnmGgHRga0r9h24vLyuY+xv40q0hWkhgyzU/MxBIDyD9WkQwiYgpw6Qq6ulo5DBzHoigysNAHUCDqTOzCeQg2h30KQymrTuKbwYloFy5oAe1o28BtERTZuyQOGYA1uxqG3S9/+csxgM/MVQAmgD0rgPlb8j3j6FMpUpCfp8o2M8rtGVfRho5Ve6pOKheXq/Kfm+2YFIaGh9Qehh7G3/we74pXUCEGKdfd06urRkAJp2ClOTzisPRFJaWybfOmGwYwI+90hlbbFgo1FLbKDGdFOvNw3nw5ogKY/+sE06mC6WGBJLA8gXlBfOAuAL9h89KdgMxMGZ80Zs558JUQHMyUblPg+cRHC/uWv6g02vg7K5rSDtcy7gdHNpGL6OR3OI/pnvYJByMiou19wu3MwIveZd4WFiTP2kWvgpNS3uLLMjl4Tjnqj1SJnwnSMQPYTA3d0s9DAIygv4gbuBCijoGz8ArmAGgAsQ1pxAXcms1mBtzuaGJgicBI2E/qY0GAEm66GeUQi4hSgMgCAPcdxCL5ATXgpgzPAa4FYEYUI0rpK8Dik3ImlpmgeM2uWrVKHRhjGUAwKoD5OEe3922RzAyJu/9+OVxbq/oTsw8TBLYxLOzb7r5bkpOS5HhdnT5D/DHLlixeLFebm6W0uFiarlyRQo6TEfqyq0tysnC1jdctJtL92+9VO9sNSRHYwRg803UAHe/JO9vmdaj+T2dk9TfWRvL+M5WzuLSx9J4I7F/0AHtrr56w9u3cIX//k5/IG3v36jYQhs/N69fL9bY2YUvpm8/+hfzgxz9RgmMYRcRtXLdOAYbdDF0Lb4mykhLJy8mV7t4e6ezq1q0hFg6jo2PyX//Tf5TcGG/GhjVgEQAsrPpuo0xRASwWdGLmAjL8u9AD8C0jmb4RGNg3Fm1GXEcIQ+vEUI9cb2nWoMaIPdtnRKexLSHzDzODJn/D2Uy/YhHAqtGem8+WmSHQ1eCAiFKzRfkbR3kXnvsbd/ktkG60Q56ZOGnEtJmhwA0HWKxfaE7qC2Fo9fa2qBmCf+hTmB/QnQCXWdgxcqKP2WY3IdBPnjypJgd0JBON6FiYIkzhxzyBSQJxyzOUesSvXcYAUAGRWddNj6KcGTUBFTY2ymMyQW+j/flMMQXY6fp66e7pUR1qVXW1zlRMFuxGwKF84uxFIfIK8wt0G4jEDMb8gKi0mcdzdLDRsTFVdFGCl1dVSdWSJfNJH6etGUTkTLpOqA7PtPk9/y8a+xZjBjDEwj/80z+pmw76145tW6eW6oeOHlXHwJOnz0hFeblueKNvsX9ZWlKse5DMZFx9SJgiCvLypa2jXfNgW8M29rWv/hvZSszP+U4hAAZA6LclOAeTxeLoM1lMtJHHDKTmEs1v/qLUzC3Ui66KgRW6wn3IR30MGCtAnqOk8wx1wtq07SZ/V2vzfkX88rv5o80HGWMGMP/O+tu2/LdNLI//nqS/rYa8/oc0r7e2qk4GQW9oCgEwLOT8g4Ox/IeYmBl4f0Qa+4AAjFUaYEGcsafI3ZroQ/6b1dTBdTYABHMDFnjqM1MG4pM8gAPzAm04hudB5fDl5eUqhsmPyYK81M/mN30CjPY7N4DE0hQx3djEFGAnT5/W1WBqaoqKRPN4zZjce8NvrKu7W7D6w8WYeSj4WPN1Hy45RVrb26SosFBDom/esP6G4mqq8TBXkeG4TsfihZiU6H3BXKoBknlfxKKtaOuIGcCYUQeOHJErxBCdTMwSzAvoVm3tHbKppkYaL18SAOf1TsjA4KD6asHROOSRn5unNjHPuLOy/Oazz94cIdLDBFi0g/FpLB8zgE1HnHC2jG5q4oYwU2S4vDI8NDjlQGfuM+bRYDoZYtJMF+bzZaqBmTbIi8gz/31EIRMPLg9XIp9thkMrfuc59dCemTfQ79C57CpD8tgiifqpg79J5kZk7c7FWYCYAqyhsVG5Eor82fPnVeThWPjBoUO6auQ4GhwNZZ6VJC+PEo+1nxNCyUnJ6pjI9yXl5eKdmNDV5aLSUrnSfE2JmpWRKSsjiSsRC+SGMFP0N1/QY2usjBlQu5IQsKAzMXAMNoPPsTK2YxhUzAcWsATgkZ/b6NCtyI+XBEfe+JttHsQhv3GNIf5hKPiYOfgNEwigND8v9D7zO8NkYeDmLCR/Uy8+aObZYY6IxKzgRrtYp5gBDEL9cf9+VcrZFvrtm28qwLDMszWUkpKsA8DqEOs+W0p3cKG6x9G9+I1TRiuWLRXMHYAUUYqoBISIUlaSiNn7771XMjPnUfGf5lSROfthb2KVaHYp42K8M4NsbjsGCAOkLXiMs8GBjEOZsdXsY+Q1r1izgdmmOnlpG1DapavGmcwfzVaifLIIoS4708nCgoWCGWx55r8JPlvgxQxg03UAkLA1ZHuJzHj87W25jpJ/U6cQADtx4oReJsoqEcA4B5An9NN8wAAAAMH/C04G8CxgiZ2TpCyXl3LvJaCAk1AebkReOJStRG0Tm7rM+0FPV7lcuqOAURWOCGDtZl3qZFVph3/tDCdcj9UtHM/fuRHuSN+YPF/4whei8rCYF4Dd1OAJp3NhKPnBDq7yG5wLfYpBm+sEuEjmrerfXjCj7kwrzliccrolAOZvN4t0kGKylxkGwCLt1+2SPyqABbrrnL94UWNIdPX2SHFBoW4Z4a2KZZ9P97hHA6SYkx1iE4UeHYzZgss09rF+PSDglaVLlmiglPoLF2TT+hrddmKRAGju3rBeTRtv79+vOtrzz/w7Od/YqPYz9EC2mDq6OvWzpLBIdm7bOvsxDbGK9A33SGdHhx6SsOAniC1EkvnNI3rQeewUD51w3Jk8ymnM4GlOgbYpTT3kQzyyn2n++P4b40ZH88GnTnRBOCei2PQ5a8M/MAvtmdWfPpnnrS1Q4HiIadqN9LZdf0JHDzDcdbIyxbdjh/zz66/L2fMXNIJOaXGJHj/LJqrg5OEFfLvYX0RknK4/J3csX6Ynt/Gvx6efkAOrV1TLybNndE+TOqqXLZXakyfl0d27Zf+Bg5ovPS1Vdt9/vzReviwnTp9RfeHJzz0mv9nzB8nIIMKfcxQMgOPrz4nypwmoZlgAABDCSURBVB9/fPZH8kOsIofbmuTw4cNTAUTMS4IVI4PJpjYrNzapLWAcuhChMAEQQGCQcRJkYxslm+uXDTisIA0kPMP/33ZGzJiKDkVd1A9gaZuVLZOQf+h/6HJmukBPo13qtZ0BFH6s/Yhx6iE/EwK6Pvjgg7pSnW2KCmChGg3m/szZRSz5/sfP8BOLi49TxRhnw+nsMHaCmz3MkqJiDf9kCUJi9iD4Cs8xa5idKJrZN9XANCIymPU+UHcJphsF03/MC8OOuwWz1E+3W2CrQrOxhbvnOJfnAeYEYLNF+01bbppja2bENHEGuCzOl503NFuYxfQCQBoPbdK0YHHDjFuxAqQsgEEk+p8y4nfKm0HWzCHQzvz5TYyGC7C5pHtMAQaXwpaFToUu1d3bq3YuTl2rgXEyLgPGWAymbAmRqhZXaGww9ig7OjrVrYdB4UgaYQfQ04gfxokjTmpjvGWfEx0OnQzRikfG6juqNaZYzFMIgJ05c0YuXLigYgWjJ/oKn4g2xArvzOYzAILQbGYT+yvQrGH6me0vkhexCg3MSRBTggWMY2MdcFI3OhflACP1AzLa3bRpk5o+bnSKGcB4QXSlZr/bPxjspMQkPZ52SQntkU016zQkU1dPr1QsWqTPCEKHrgYQASEGVhKB7Einztbr7ywCIB6xLCA+ZyQRnewAoNB//uGHgwZiiZrIYawiIz1+hh6kR/UmA6PQR37DWAvnISLPdMlfDYGrmY2NMqgM6IPBzBVR0yLCCmIGsAjbnVV2DLbFRUV6sBcCE5xOt2nGx6cOjMyq4pkKhQGwmaq4XZ/HFGAzueugfCPawnXXWb60Ss6cO6dcCW8MRCHcqqGpUaP6bFi7VleK1AvgqBsuyQIADmff4RQ4PGJCwZUIzorYwrERcb5+7V3Te23M4JPPkTBElu1MWCgBpw9u1ZkCA8/ZRrUFQTHXa/y3+E1PyY+MTPnr2+Y17ZiDoYXBwrSAaObYGdyMNhHbpvSbycRx6nQCn/ifnaQ+20e1cJ2x2viOGcBmctdpbWtXW1bT5cufcNcpKixQQmBDw10HIKCbIUYf2rlT3X84SfT+wUMaKRETREKCa8rvDHMGgYLZQGfQACArSQIMX7pyRf/GVEHd6H7YyIioqL+rx2mqPPeVr0y/HTKDTz76EXt5LPctHgT6GGAIFnjONqoBASAiD+LRzkiiw1EWEwRmBxL6FoAlD2UQpehy/E19DQ0NU7YyfkNfo+y+ffvUGZLygMpCJ5lnK3UhXqkPh8Qnn3wypgdDYgaw+RQBxLVgs9wC3+ms9XhUdMLROG8Z0xTGKhJThHkmMPsxjqIDqSh3u3UQGWAG31xqAAzAwMZluxW2x2iGWz4teIkp+QDLuKXlt5NGwUJwBpqNwo3lGgsa3pIAi8WLR1THNKtIXKZZMSLi4Fq408CZAADAh7vAiTCuwuWwbVmEHMqYHz5AoTx5LdQSXA1ORrgmqx9ORPLPz6a1BRjZuXOncqJYibiI6BQk8wLAwqFghEq+ucDMVHWkp4oizT9T+/PxPCqAjQ8MindoUCbGxiR18jjZDbsRbS6pNQkw8+Gay6Y+TXUj3m0v1UQ47wfowgpAx2VY7a+9qjei5T74gHObxY26EW0uRyY3T++v9ifSXDY3Xd22iEBnuxUS3Dywr2EDrL+2Vlp/+lNJKS/XuyPj4l037ka0uaT2JMBmdWd1DPtlHhA3A9DDeS3u2CTEFmYp/xQ2wII1csNuRAvnjWebB4CRRkeJRT7bWm6/coQTTU/XaJbmjhSRiLxtKGYA6+zUuyvnKnHIhWiO+MyxXYYP3a2eJvLzZWB4eHYhNG/1lw+7//MEMPZbf/TKK2rTq66q0kHZvnmzvHfokLgng/4urajQHQjckzAaW5gB3S2YvIWOQ88sSFq4hCshQUqLiqS1o0MqysqkmYtcU1L0YA52NeyGD2zdqvu6c5GiAligR+uHhw9L0+Uregsap4J4eVYREAqLPNsyEKW59brGYx0dG53a2Mauw8Y1/wg+h9X+QmOjBhPmJBEB6lAY2SJidkMcTixxPI5PThyR0E8oOzIyKldbmjVWGd+57Y3E5jvtMiDsFIQV1G4eAbbn3Xd18LnTaWhkRJ585BH59Vtv6WY/niV3r1sndQT1TU3VyybwWMEDuIioOpOewxhbLT/3PhXm5cmJs2dl1fLlUn/x4pQTQQGBmgcH5bM7d8qSILe1xAJw0QPMz6P1V7/9rbo3c1FC1ZIK3Ue8c+UqDV4CWBho3e5ITVViIJfZtklwJegpI6Ln4IJTV39W3aW5SIsjb9zyYS5A9tK088yf/2u9CIIjbQANbwuAh5Wf8oQxoK6KReV6JnPf++/Lnz20S7eMjp06Kf/5m9+UpZWVM9NxngAW2BFEJpzo9PnzUrNmjT5GfJJMp/E3qJKf57zfINdY+3zCXQH+LkyBVv25PhQdFcCCjQzWa9yhN9as+xNrsr+iZzHkg1mcA/P5t+N/AMS/LeNecEqiX9+3dcu0vuQRHSS5QQCbGfk3f46YAyyaVw41m/x/jwgY0XTGv+wCwGZNyZgCDO6BXzz6DkFMnJstnL/5JAgKXg14uSIKnY1gj4pAvB/e3LdP9aKjJ07IkvLFcqj2qNaDx8TnHn5YTxXhcoMHhgVV4To/Ls4i7usTjz0W1QmYkFQMANhofb14ucBzzRq52tamB1E4uKIHYZOcsAjojhYeAT0UZRvRBU24kjkvO1sV7vTUVD35hAcwn4gz3RKa9HNDxFF/RlqaPkcv4x4m7naiTRJ2JvQpu1oa3QwdbM5un4sAbjEDGGD5/d690ny9VSMXEuGQ3+xvoulojAliX61cqcHlIDiuOPh67X7gfjlx+rTqY7jr8IkLDjoVdhQGDk9P5+S0E9+C65cTEhOkublFCgryFYRzsskbALDhY8dkvK1dWqoqpeHqVV24MLi8jxOGKlkXD1w6oQsL+p6S4lzY6vMpyO5Zv17qGxrULGF+XXZYg/y40RCf42pLi4KlqqJC9Sl83tCvAA8rQNrFTR06msWcVei61atl09q1czPhbgTAAtsMpoRG0K+QWedaKQ3acJgiEnfxksLCiAc1knJMtjGPR1eN0yXAzKSckwkXwUDGjIPRJh6tekVfSrK88dZeDaMJIJi1zG7Ck3OggyB03AGJdykijpUkIhKuhbhklQnnQ1xwwJaVJzH4ETUcFunp69V7JlklOvafEW3HDpgal7DwRyqWJoN5IGa40xIxC1dZvnTpzOQKE2AzV3T75YgZwBjAn/3qVWXXD9y3XYPRcREDg4u+1XK9derMIoZCbFunzpxV0wL3TGLHItoOAeowV5CH2YpehTh4+R//UW1YiB7MEJS3KD3E1AfY2N/Q8bCDcRc4nqyOK7NbiosKtRyiG4Bx3+TdGzbIvffcM/OoLwBsZhqFyBEzgM22B+2TV6OEirDjH1h3tm1EXS6Ekj+xerV09vY6SjsxVPv6lFPjWQv3xQiKyEQJx5DMhIALcxwPRZzJ2NHdrQuAxitXlFMXFxTohKIeNouxazEJb9Vto5gCjAB0KJ4o4RzYcC504gKrdlVwscDjC49Ys0sFUOjhcvjic/6RshzaIB+3fHDcjYFAkbaVEYZcxDCcCf97jLCIQzil1RfTaNQhlPzL5YvkWH29ggtxi/LNyXWUd94HPQnR/86BA7K8slJDHdxdUyNnGxp0K4gVIZwaRZ0FDHY9XRHm5U0tCADbA9u2LQAMEfnWO++oGEJMEUgOswO6FlZ2zA0csOB6mLVrVkvtiZM6YxFniDHA4YQvz9PlOPlYWRKMjsSdkwCK84/c0w2Q7NQQ1n52Cth+QhTSl3/79NNRM66pCuZIRHKbHIq4nQMN1mFWhLoSTUyM3fvMY00x5WBz3W+ACFjRo+b8Cj//l5kjgM01vW6G+m8pgN0wgoXQwdzV1dKGDpWYqLqShQBgIqCDsZFMQt8isVmt0XQmQyJg10JMIhrNiZBy3OiLOhAnoqKTfVvsYBbkhfqwj+mGf3GxXLp2TduHcyOuEbkan4IQmZOXztO+cUNUl3gMw3FxU2dUkSB6ImvRIq0bnQ9JAndFtySZEZg9T/KFE6YhpgA739CgugO6FIY/jI4E/2WViOGQqDiYJPwvfEK3wtyAaK2sWKwmCupAySUf+hfcCp0G/Qzdi795OZTfWF+gGRTEIXSwxrJSeb+2VvBYADwMvJpB4uPV2g4wWEkj9rHE4yHBgK2urpa6+no1htbW1SnoMK6SGHQWDehyDCRi1LmeekDFJPUbaDDEotsdOXFCaW2XnAJE6E8ZvgNEdD/q4h/1sADRGGJut45N5eLFcub8ecft3eNRoy7jAPDoE+/AM8rx24qqKlkWxrU+MQMYs+e1N97QF9VIyW1tzox2JajeVFxYpCA5cbpOXx47Fso6BGcg2Abadf9Oxzo9NqY6FW44urIqLFQvDQIIUxe6Gmci/+yhh8LzhoiW9UUgIjGtBLoAAbJwZns03QxHn8PVCboHS0xkxisc9yV2HyzY80x9DgYwznVaWK04XzAHcKLiTLLNmRqI5jmnwNlestkdTV1RlSVIMTaDOfZojaqPN2nhQIBxGNlf6gQHGNen4cB3O/in47ackem4SnPD7+3wzrECKz75GRlqMCdxsDhwcRYcYOQGZPz7tKe4OBH+BbyznpgZH//EYYZPOylm837oc4heOJcFXPGvJyTAXnzxxZvinOBsXjraMoE3z0Zb381entAIjz322Ky6SSwOVrShUkiAEZCWwLXEQSAajH9C4ecZHZuva+Nm9fYhCtF/YkEQLSfQG4FFDKuu2ymhkEcazA66BROJgXQLCTDCR547d04DerDqI1wjEZLt4iYLka2mhsnQRHSS/Bs2bFAAWsctegzPCDWk3hcDAxqJxqIlm+y2NQcvQFAQgE74JAu5DTgIBLJu3TqNsMz9QHYFC+0j1ugb+WgLIHEVMkFFUD6JsEzUQfJZNBt+pw7aIXgJbTKp/ONtYa+CDgTE46YO6rW4reTlffzT8uXLhfuDyM8ixq6NIQ90oSwDxB1GR48enTpuD7j53a5JtslA+4TQJPSm1Uk90IW6LbwnkROhJX/TBvVYYGHqgmYcjIVuFv+V8SJUe7gJutlFqTOVCa2DTZbkheBUofyOeDkABAGC2awIc0SHAFOwZPHaQz0PVgai0V60vlCAykKQ2z0/FsfeQD3TDR7UQewtIuZMF/HaP0BdsHeysJiIG3M9CscGaIHr5mvnA7pHEnw4KMB4wWN4dY6P6wyAgBAATsUsMkAxk/SO7pGRqUvJiSvPoDCrGTwGilllEQIhhHl2WlluAoOzwCEJVURbzDrjSBbNxs4IIrap266row3aNH9+PiE8dVnocGY09wnBvShHP2if78SWh2MbVwbs1InSyiAzSSxOF5MFbsXfcB9icfE3YDcOSL1EEoQbQkv6TV/getRtscboJ+0zYBZpmv6amLZLEoxTEvqJevwvfaAfdjWgXULPOzJRLBo1HGvHjh0zMZtpn9Mm/QmlEoEN+k5fCWVlaUYOFkmvIJxdyBRYjmcMqgHMf3aGEw7JQlJauenaCqfPGhV7eFiJAgim4wC0TXsMFCmwvxaVJxIuPF0fAZh/hEL6avdJTlcu1v2wtkzkTicxoA8go5/+8f9jCrBwBvZmyMOA2a0dN0N/buY+oD9aZMfZ9PO2BNhsCLVQZnYUWADY7Oi2UCpMCvx/7NDayiflad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530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Как </a:t>
            </a:r>
            <a:r>
              <a:rPr lang="ru-RU" sz="3200" b="1" dirty="0" smtClean="0"/>
              <a:t>распространяется?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041376" y="1783357"/>
            <a:ext cx="6779096" cy="4525963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1800"/>
              </a:spcBef>
              <a:spcAft>
                <a:spcPts val="1200"/>
              </a:spcAft>
              <a:buNone/>
            </a:pPr>
            <a:r>
              <a:rPr lang="ru-RU" sz="2200" b="1" dirty="0" smtClean="0"/>
              <a:t>Воздушно-капельным </a:t>
            </a:r>
            <a:r>
              <a:rPr lang="ru-RU" sz="2200" b="1" dirty="0"/>
              <a:t>путем</a:t>
            </a:r>
            <a:r>
              <a:rPr lang="ru-RU" sz="2200" dirty="0"/>
              <a:t> (при кашле, чихании, разговоре)</a:t>
            </a:r>
          </a:p>
          <a:p>
            <a:pPr marL="0" indent="0" algn="just">
              <a:spcBef>
                <a:spcPts val="3000"/>
              </a:spcBef>
              <a:spcAft>
                <a:spcPts val="1200"/>
              </a:spcAft>
              <a:buNone/>
            </a:pPr>
            <a:r>
              <a:rPr lang="ru-RU" sz="2200" b="1" dirty="0" smtClean="0"/>
              <a:t>Воздушно-пылевым </a:t>
            </a:r>
            <a:r>
              <a:rPr lang="ru-RU" sz="2200" b="1" dirty="0"/>
              <a:t>путем</a:t>
            </a:r>
            <a:r>
              <a:rPr lang="ru-RU" sz="2200" dirty="0"/>
              <a:t> (через воздух, содержащий вирус в частичках жидкости/пыли)</a:t>
            </a:r>
          </a:p>
          <a:p>
            <a:pPr marL="0" indent="0" algn="just">
              <a:spcBef>
                <a:spcPts val="1800"/>
              </a:spcBef>
              <a:spcAft>
                <a:spcPts val="1200"/>
              </a:spcAft>
              <a:buNone/>
            </a:pPr>
            <a:r>
              <a:rPr lang="ru-RU" sz="2200" b="1" dirty="0" smtClean="0"/>
              <a:t>Контактно-бытовым </a:t>
            </a:r>
            <a:r>
              <a:rPr lang="ru-RU" sz="2200" b="1" dirty="0"/>
              <a:t>путем</a:t>
            </a:r>
            <a:r>
              <a:rPr lang="ru-RU" sz="2200" dirty="0"/>
              <a:t> (при тесном контакте с зараженным человеком и контакте с инфицированными предметами обихода)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endParaRPr lang="ru-RU" sz="2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1414" b="66787"/>
          <a:stretch/>
        </p:blipFill>
        <p:spPr bwMode="auto">
          <a:xfrm>
            <a:off x="323528" y="1628801"/>
            <a:ext cx="1296144" cy="1079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67" b="-839"/>
          <a:stretch/>
        </p:blipFill>
        <p:spPr bwMode="auto">
          <a:xfrm>
            <a:off x="323528" y="4026427"/>
            <a:ext cx="1296144" cy="115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13" b="33573"/>
          <a:stretch/>
        </p:blipFill>
        <p:spPr bwMode="auto">
          <a:xfrm>
            <a:off x="323528" y="2852936"/>
            <a:ext cx="1296144" cy="109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427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2875" y="5112756"/>
            <a:ext cx="1655945" cy="172819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Клиническая картина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700808"/>
            <a:ext cx="8153400" cy="4495800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ru-RU" sz="2800" dirty="0" smtClean="0"/>
              <a:t> </a:t>
            </a:r>
            <a:r>
              <a:rPr lang="ru-RU" sz="2000" dirty="0"/>
              <a:t>Клинические варианты заболевания. </a:t>
            </a:r>
            <a:endParaRPr lang="ru-RU" sz="2000" dirty="0" smtClean="0"/>
          </a:p>
          <a:p>
            <a:pPr marL="533400" indent="-533400">
              <a:spcBef>
                <a:spcPts val="1200"/>
              </a:spcBef>
            </a:pPr>
            <a:r>
              <a:rPr lang="ru-RU" sz="2000" dirty="0" smtClean="0"/>
              <a:t>ОРВИ</a:t>
            </a:r>
            <a:r>
              <a:rPr lang="ru-RU" sz="2000" dirty="0"/>
              <a:t>. При тяжелом течении развивается быстро прогрессирующая острая дыхательная недостаточность </a:t>
            </a:r>
            <a:r>
              <a:rPr lang="ru-RU" sz="2000" dirty="0" smtClean="0"/>
              <a:t>. </a:t>
            </a:r>
          </a:p>
          <a:p>
            <a:pPr marL="533400" indent="-533400">
              <a:spcBef>
                <a:spcPts val="1200"/>
              </a:spcBef>
            </a:pPr>
            <a:r>
              <a:rPr lang="ru-RU" sz="2000" dirty="0" smtClean="0"/>
              <a:t>Пневмония </a:t>
            </a:r>
            <a:r>
              <a:rPr lang="ru-RU" sz="2000" dirty="0"/>
              <a:t>(чаще двухсторонняя), возможно развитие дыхательной недостаточности. Гипоксемия (снижение SpO2 &lt; 88%): более чем у 30% пациентов. </a:t>
            </a:r>
            <a:endParaRPr lang="ru-RU" sz="2000" dirty="0" smtClean="0"/>
          </a:p>
          <a:p>
            <a:pPr marL="533400" indent="-533400">
              <a:spcBef>
                <a:spcPts val="1200"/>
              </a:spcBef>
            </a:pPr>
            <a:r>
              <a:rPr lang="ru-RU" sz="2000" dirty="0" smtClean="0"/>
              <a:t>ОРДС </a:t>
            </a:r>
            <a:r>
              <a:rPr lang="ru-RU" sz="2000" dirty="0"/>
              <a:t>(у 3–4% пациентов). </a:t>
            </a:r>
            <a:endParaRPr lang="ru-RU" sz="2000" dirty="0" smtClean="0"/>
          </a:p>
          <a:p>
            <a:pPr marL="533400" indent="-533400">
              <a:spcBef>
                <a:spcPts val="1200"/>
              </a:spcBef>
            </a:pPr>
            <a:r>
              <a:rPr lang="ru-RU" sz="2000" dirty="0" smtClean="0"/>
              <a:t>Сепсис </a:t>
            </a:r>
            <a:r>
              <a:rPr lang="ru-RU" sz="2000" dirty="0"/>
              <a:t>с развитием </a:t>
            </a:r>
            <a:r>
              <a:rPr lang="ru-RU" sz="2000" dirty="0" smtClean="0"/>
              <a:t>септического (инфекционно-токсического</a:t>
            </a:r>
            <a:r>
              <a:rPr lang="ru-RU" sz="2000" dirty="0"/>
              <a:t>) шока. </a:t>
            </a:r>
          </a:p>
          <a:p>
            <a:pPr marL="533400" indent="-533400">
              <a:spcBef>
                <a:spcPts val="1200"/>
              </a:spcBef>
            </a:pPr>
            <a:r>
              <a:rPr lang="ru-RU" sz="2000" dirty="0" smtClean="0"/>
              <a:t> Поражаемые </a:t>
            </a:r>
            <a:r>
              <a:rPr lang="ru-RU" sz="2000" dirty="0"/>
              <a:t>системы: дыхательная, </a:t>
            </a:r>
            <a:r>
              <a:rPr lang="ru-RU" sz="2000" dirty="0" smtClean="0"/>
              <a:t>ЖКТ, лимфатическая</a:t>
            </a:r>
            <a:r>
              <a:rPr lang="ru-RU" sz="2000" dirty="0"/>
              <a:t>, селезенка, репродуктивная.</a:t>
            </a:r>
          </a:p>
        </p:txBody>
      </p:sp>
    </p:spTree>
    <p:extLst>
      <p:ext uri="{BB962C8B-B14F-4D97-AF65-F5344CB8AC3E}">
        <p14:creationId xmlns:p14="http://schemas.microsoft.com/office/powerpoint/2010/main" val="4044088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64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6">
      <a:dk1>
        <a:sysClr val="windowText" lastClr="000000"/>
      </a:dk1>
      <a:lt1>
        <a:sysClr val="window" lastClr="FFFFFF"/>
      </a:lt1>
      <a:dk2>
        <a:srgbClr val="0A455D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1261</TotalTime>
  <Words>2473</Words>
  <Application>Microsoft Office PowerPoint</Application>
  <PresentationFormat>Экран (4:3)</PresentationFormat>
  <Paragraphs>245</Paragraphs>
  <Slides>53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62" baseType="lpstr">
      <vt:lpstr>Arial</vt:lpstr>
      <vt:lpstr>Calibri</vt:lpstr>
      <vt:lpstr>Calibri Light</vt:lpstr>
      <vt:lpstr>Cambria</vt:lpstr>
      <vt:lpstr>Times New Roman</vt:lpstr>
      <vt:lpstr>Tw Cen MT</vt:lpstr>
      <vt:lpstr>Wingdings</vt:lpstr>
      <vt:lpstr>Wingdings 2</vt:lpstr>
      <vt:lpstr>Обычная</vt:lpstr>
      <vt:lpstr>На прививку становись !</vt:lpstr>
      <vt:lpstr>Новая вирусная инфекция. </vt:lpstr>
      <vt:lpstr>Презентация PowerPoint</vt:lpstr>
      <vt:lpstr>Структура коронавируса</vt:lpstr>
      <vt:lpstr>Презентация PowerPoint</vt:lpstr>
      <vt:lpstr>Смертность при пандемиях  Пандемии гриппа 20-го века</vt:lpstr>
      <vt:lpstr>Как распространяется?</vt:lpstr>
      <vt:lpstr>Клиническая картина</vt:lpstr>
      <vt:lpstr>Презентация PowerPoint</vt:lpstr>
      <vt:lpstr>Презентация PowerPoint</vt:lpstr>
      <vt:lpstr>Презентация PowerPoint</vt:lpstr>
      <vt:lpstr>Как лабораторно подтвердить?</vt:lpstr>
      <vt:lpstr>Осложнения при коронавирусной инфекции</vt:lpstr>
      <vt:lpstr>Презентация PowerPoint</vt:lpstr>
      <vt:lpstr>Что вызывает грипп? </vt:lpstr>
      <vt:lpstr>Если вирус "схвачен" </vt:lpstr>
      <vt:lpstr>Презентация PowerPoint</vt:lpstr>
      <vt:lpstr>Чем опасен грипп ? </vt:lpstr>
      <vt:lpstr>Презентация PowerPoint</vt:lpstr>
      <vt:lpstr> Осложнения пневмоний </vt:lpstr>
      <vt:lpstr>Чтобы не заразиться гриппом и коронавирусной инфекцией</vt:lpstr>
      <vt:lpstr>Чтобы не заразиться гриппом и коронавирусной инфекцией</vt:lpstr>
      <vt:lpstr>Почему иммунитет не всегда защищает?</vt:lpstr>
      <vt:lpstr>Лучшая защита от инфекций достигается вакцинацией.</vt:lpstr>
      <vt:lpstr>Презентация PowerPoint</vt:lpstr>
      <vt:lpstr>Презентация PowerPoint</vt:lpstr>
      <vt:lpstr>И вот вакцина от коронавируса есть….</vt:lpstr>
      <vt:lpstr>Как действует вакцина от коронавируса?</vt:lpstr>
      <vt:lpstr>Механизм формирования антител  инфекции?</vt:lpstr>
      <vt:lpstr>Механизм действия вакцины от коронавирусной инфекции?</vt:lpstr>
      <vt:lpstr>Подробнее о вакцине «Спутник V»</vt:lpstr>
      <vt:lpstr>Показания и противопоказания для введения  вакцины «Спутник V» Приказ МЗ РФ  N 8н от 13.01.2022 г.зарегистрирован Минюстом России 17 января 2022 г.  </vt:lpstr>
      <vt:lpstr>Механизм действия вакцины «Спутник V»</vt:lpstr>
      <vt:lpstr>Особенности вакцины  «ЭпиВакКорона»</vt:lpstr>
      <vt:lpstr>Какие противогриппозные вакцины применяются в Республике Хакасия</vt:lpstr>
      <vt:lpstr>Медицинский осмотр перед вакцинацией*</vt:lpstr>
      <vt:lpstr>Реакция организма человека на вакцины</vt:lpstr>
      <vt:lpstr>Презентация PowerPoint</vt:lpstr>
      <vt:lpstr>Почему вам необходима прививка против гриппа и коронавирусной инфекции?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записаться на вакцинацию против Covid-19 и гриппа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гриппа в эпидсезон 2020-2021</dc:title>
  <dc:creator>Елена В. Крикунова</dc:creator>
  <cp:lastModifiedBy>1</cp:lastModifiedBy>
  <cp:revision>319</cp:revision>
  <cp:lastPrinted>2022-10-17T01:17:01Z</cp:lastPrinted>
  <dcterms:modified xsi:type="dcterms:W3CDTF">2022-10-17T02:10:47Z</dcterms:modified>
</cp:coreProperties>
</file>